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omments/comment1.xml" ContentType="application/vnd.openxmlformats-officedocument.presentationml.comments+xml"/>
  <Override PartName="/ppt/notesSlides/notesSlide1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notesMasterIdLst>
    <p:notesMasterId r:id="rId23"/>
  </p:notesMasterIdLst>
  <p:sldIdLst>
    <p:sldId id="256" r:id="rId2"/>
    <p:sldId id="260" r:id="rId3"/>
    <p:sldId id="261" r:id="rId4"/>
    <p:sldId id="272" r:id="rId5"/>
    <p:sldId id="273" r:id="rId6"/>
    <p:sldId id="274" r:id="rId7"/>
    <p:sldId id="275" r:id="rId8"/>
    <p:sldId id="276" r:id="rId9"/>
    <p:sldId id="280" r:id="rId10"/>
    <p:sldId id="277" r:id="rId11"/>
    <p:sldId id="271" r:id="rId12"/>
    <p:sldId id="266" r:id="rId13"/>
    <p:sldId id="267" r:id="rId14"/>
    <p:sldId id="259" r:id="rId15"/>
    <p:sldId id="262" r:id="rId16"/>
    <p:sldId id="263" r:id="rId17"/>
    <p:sldId id="264" r:id="rId18"/>
    <p:sldId id="265" r:id="rId19"/>
    <p:sldId id="268" r:id="rId20"/>
    <p:sldId id="269" r:id="rId21"/>
    <p:sldId id="270" r:id="rId22"/>
  </p:sldIdLst>
  <p:sldSz cx="12192000" cy="6858000"/>
  <p:notesSz cx="6792913" cy="99250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ud d" initials="md" lastIdx="1" clrIdx="0">
    <p:extLst>
      <p:ext uri="{19B8F6BF-5375-455C-9EA6-DF929625EA0E}">
        <p15:presenceInfo xmlns:p15="http://schemas.microsoft.com/office/powerpoint/2012/main" userId="604fa942347aa00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4995" autoAdjust="0"/>
    <p:restoredTop sz="94598" autoAdjust="0"/>
  </p:normalViewPr>
  <p:slideViewPr>
    <p:cSldViewPr snapToGrid="0">
      <p:cViewPr varScale="1">
        <p:scale>
          <a:sx n="64" d="100"/>
          <a:sy n="64" d="100"/>
        </p:scale>
        <p:origin x="900" y="72"/>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p:scale>
          <a:sx n="100" d="100"/>
          <a:sy n="100" d="100"/>
        </p:scale>
        <p:origin x="1830" y="-18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11-20T22:07:05.314" idx="1">
    <p:pos x="6980" y="719"/>
    <p:text/>
    <p:extLst>
      <p:ext uri="{C676402C-5697-4E1C-873F-D02D1690AC5C}">
        <p15:threadingInfo xmlns:p15="http://schemas.microsoft.com/office/powerpoint/2012/main" timeZoneBias="-60"/>
      </p:ext>
    </p:extLst>
  </p:cm>
</p:cmLst>
</file>

<file path=ppt/diagrams/_rels/data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image" Target="../media/image12.png"/><Relationship Id="rId4" Type="http://schemas.openxmlformats.org/officeDocument/2006/relationships/image" Target="../media/image15.jpg"/></Relationships>
</file>

<file path=ppt/diagrams/_rels/drawing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image" Target="../media/image12.png"/><Relationship Id="rId4" Type="http://schemas.openxmlformats.org/officeDocument/2006/relationships/image" Target="../media/image15.jp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B6BBFE2-6915-4470-930D-ABB944202B67}" type="doc">
      <dgm:prSet loTypeId="urn:microsoft.com/office/officeart/2005/8/layout/process2" loCatId="process" qsTypeId="urn:microsoft.com/office/officeart/2005/8/quickstyle/simple1" qsCatId="simple" csTypeId="urn:microsoft.com/office/officeart/2005/8/colors/colorful3" csCatId="colorful" phldr="1"/>
      <dgm:spPr/>
    </dgm:pt>
    <dgm:pt modelId="{1CC29DBB-8126-430B-B1C3-C72A2012D772}">
      <dgm:prSet phldrT="[Texte]" custT="1"/>
      <dgm:spPr/>
      <dgm:t>
        <a:bodyPr/>
        <a:lstStyle/>
        <a:p>
          <a:r>
            <a:rPr lang="fr-FR" sz="2000" dirty="0"/>
            <a:t>DEFINIR LE TERRITOIRE</a:t>
          </a:r>
        </a:p>
      </dgm:t>
    </dgm:pt>
    <dgm:pt modelId="{E7568D85-049C-4BB2-B196-F30133020504}" type="parTrans" cxnId="{984250E3-92EB-4957-B035-8346462C5EDD}">
      <dgm:prSet/>
      <dgm:spPr/>
      <dgm:t>
        <a:bodyPr/>
        <a:lstStyle/>
        <a:p>
          <a:endParaRPr lang="fr-FR"/>
        </a:p>
      </dgm:t>
    </dgm:pt>
    <dgm:pt modelId="{F3998858-159A-44B2-9E68-02522BB9159F}" type="sibTrans" cxnId="{984250E3-92EB-4957-B035-8346462C5EDD}">
      <dgm:prSet/>
      <dgm:spPr/>
      <dgm:t>
        <a:bodyPr/>
        <a:lstStyle/>
        <a:p>
          <a:endParaRPr lang="fr-FR"/>
        </a:p>
      </dgm:t>
    </dgm:pt>
    <dgm:pt modelId="{898E52F0-41BF-4753-B9D6-4DCB1F024F50}">
      <dgm:prSet phldrT="[Texte]" custT="1"/>
      <dgm:spPr/>
      <dgm:t>
        <a:bodyPr/>
        <a:lstStyle/>
        <a:p>
          <a:r>
            <a:rPr lang="fr-FR" sz="2000" dirty="0"/>
            <a:t>ETABLIR UN DIAGNOSTIC DE TERRITOIRE</a:t>
          </a:r>
        </a:p>
      </dgm:t>
    </dgm:pt>
    <dgm:pt modelId="{662E59D0-4497-4D14-9C51-D6011AA9B5A5}" type="parTrans" cxnId="{79EE1328-C2C1-43CC-A787-09DD3786F72F}">
      <dgm:prSet/>
      <dgm:spPr/>
      <dgm:t>
        <a:bodyPr/>
        <a:lstStyle/>
        <a:p>
          <a:endParaRPr lang="fr-FR"/>
        </a:p>
      </dgm:t>
    </dgm:pt>
    <dgm:pt modelId="{78A0F860-23AA-4BE8-B462-5758F8735D1D}" type="sibTrans" cxnId="{79EE1328-C2C1-43CC-A787-09DD3786F72F}">
      <dgm:prSet/>
      <dgm:spPr/>
      <dgm:t>
        <a:bodyPr/>
        <a:lstStyle/>
        <a:p>
          <a:endParaRPr lang="fr-FR"/>
        </a:p>
      </dgm:t>
    </dgm:pt>
    <dgm:pt modelId="{26479657-C059-4A3E-BC35-96872759D23F}">
      <dgm:prSet phldrT="[Texte]" custT="1"/>
      <dgm:spPr/>
      <dgm:t>
        <a:bodyPr/>
        <a:lstStyle/>
        <a:p>
          <a:r>
            <a:rPr lang="fr-FR" sz="2000" dirty="0"/>
            <a:t>DEFINIR LES OBJECTIFS</a:t>
          </a:r>
        </a:p>
      </dgm:t>
    </dgm:pt>
    <dgm:pt modelId="{7CDD88E0-CCD8-4DDC-A53A-AE5BDDBB58F9}" type="parTrans" cxnId="{3001D5FF-089C-4C2B-8C09-863A59119406}">
      <dgm:prSet/>
      <dgm:spPr/>
      <dgm:t>
        <a:bodyPr/>
        <a:lstStyle/>
        <a:p>
          <a:endParaRPr lang="fr-FR"/>
        </a:p>
      </dgm:t>
    </dgm:pt>
    <dgm:pt modelId="{BD61A5DF-815F-4438-999F-B30D5137407E}" type="sibTrans" cxnId="{3001D5FF-089C-4C2B-8C09-863A59119406}">
      <dgm:prSet/>
      <dgm:spPr/>
      <dgm:t>
        <a:bodyPr/>
        <a:lstStyle/>
        <a:p>
          <a:endParaRPr lang="fr-FR"/>
        </a:p>
      </dgm:t>
    </dgm:pt>
    <dgm:pt modelId="{EBD8895C-C5A2-42CC-A626-2CAFC47C4F82}">
      <dgm:prSet phldrT="[Texte]" custT="1"/>
      <dgm:spPr/>
      <dgm:t>
        <a:bodyPr/>
        <a:lstStyle/>
        <a:p>
          <a:r>
            <a:rPr lang="fr-FR" sz="2000" dirty="0"/>
            <a:t>MOBILISER LES ACTEURS</a:t>
          </a:r>
        </a:p>
      </dgm:t>
    </dgm:pt>
    <dgm:pt modelId="{900B5530-32A9-4DBF-A3D8-F8AD9D18B83A}" type="parTrans" cxnId="{055D24FA-59C4-4251-8F9A-B8750B84B97A}">
      <dgm:prSet/>
      <dgm:spPr/>
      <dgm:t>
        <a:bodyPr/>
        <a:lstStyle/>
        <a:p>
          <a:endParaRPr lang="fr-FR"/>
        </a:p>
      </dgm:t>
    </dgm:pt>
    <dgm:pt modelId="{CCDA70DF-614A-4751-8A46-5E6C7998D590}" type="sibTrans" cxnId="{055D24FA-59C4-4251-8F9A-B8750B84B97A}">
      <dgm:prSet/>
      <dgm:spPr/>
      <dgm:t>
        <a:bodyPr/>
        <a:lstStyle/>
        <a:p>
          <a:endParaRPr lang="fr-FR"/>
        </a:p>
      </dgm:t>
    </dgm:pt>
    <dgm:pt modelId="{659D12FE-AA4A-40D5-A934-599BEC4BDC0D}">
      <dgm:prSet phldrT="[Texte]" custT="1"/>
      <dgm:spPr/>
      <dgm:t>
        <a:bodyPr/>
        <a:lstStyle/>
        <a:p>
          <a:r>
            <a:rPr lang="fr-FR" sz="2000" dirty="0"/>
            <a:t>TROUVER SA PLACE DANS L’EXISTANT</a:t>
          </a:r>
        </a:p>
      </dgm:t>
    </dgm:pt>
    <dgm:pt modelId="{7038AC64-1814-4F28-B0A8-68DB4FA7058B}" type="parTrans" cxnId="{1B6AF0EA-4CBD-4206-AE51-B2C215EFF7B0}">
      <dgm:prSet/>
      <dgm:spPr/>
      <dgm:t>
        <a:bodyPr/>
        <a:lstStyle/>
        <a:p>
          <a:endParaRPr lang="fr-FR"/>
        </a:p>
      </dgm:t>
    </dgm:pt>
    <dgm:pt modelId="{711E12F7-84B3-45D4-AC19-93BBA04B3520}" type="sibTrans" cxnId="{1B6AF0EA-4CBD-4206-AE51-B2C215EFF7B0}">
      <dgm:prSet/>
      <dgm:spPr/>
      <dgm:t>
        <a:bodyPr/>
        <a:lstStyle/>
        <a:p>
          <a:endParaRPr lang="fr-FR"/>
        </a:p>
      </dgm:t>
    </dgm:pt>
    <dgm:pt modelId="{CB27D4D0-FEEF-45E1-8774-157D7B48DF2D}" type="pres">
      <dgm:prSet presAssocID="{FB6BBFE2-6915-4470-930D-ABB944202B67}" presName="linearFlow" presStyleCnt="0">
        <dgm:presLayoutVars>
          <dgm:resizeHandles val="exact"/>
        </dgm:presLayoutVars>
      </dgm:prSet>
      <dgm:spPr/>
    </dgm:pt>
    <dgm:pt modelId="{69ABE042-9BD0-4809-915C-37E90F2BA6D8}" type="pres">
      <dgm:prSet presAssocID="{1CC29DBB-8126-430B-B1C3-C72A2012D772}" presName="node" presStyleLbl="node1" presStyleIdx="0" presStyleCnt="5" custScaleX="158079">
        <dgm:presLayoutVars>
          <dgm:bulletEnabled val="1"/>
        </dgm:presLayoutVars>
      </dgm:prSet>
      <dgm:spPr/>
    </dgm:pt>
    <dgm:pt modelId="{D09E7FA8-CF90-42F3-B954-21A4D57C622E}" type="pres">
      <dgm:prSet presAssocID="{F3998858-159A-44B2-9E68-02522BB9159F}" presName="sibTrans" presStyleLbl="sibTrans2D1" presStyleIdx="0" presStyleCnt="4"/>
      <dgm:spPr/>
    </dgm:pt>
    <dgm:pt modelId="{473F1A56-3B3A-4CB8-8607-A5824B44A86D}" type="pres">
      <dgm:prSet presAssocID="{F3998858-159A-44B2-9E68-02522BB9159F}" presName="connectorText" presStyleLbl="sibTrans2D1" presStyleIdx="0" presStyleCnt="4"/>
      <dgm:spPr/>
    </dgm:pt>
    <dgm:pt modelId="{E263CD9F-01EE-45A1-8AD6-2E1FE3F62D9F}" type="pres">
      <dgm:prSet presAssocID="{898E52F0-41BF-4753-B9D6-4DCB1F024F50}" presName="node" presStyleLbl="node1" presStyleIdx="1" presStyleCnt="5" custScaleX="159286">
        <dgm:presLayoutVars>
          <dgm:bulletEnabled val="1"/>
        </dgm:presLayoutVars>
      </dgm:prSet>
      <dgm:spPr/>
    </dgm:pt>
    <dgm:pt modelId="{BFFCEC20-34B9-4E08-9B23-DA27BA4B1453}" type="pres">
      <dgm:prSet presAssocID="{78A0F860-23AA-4BE8-B462-5758F8735D1D}" presName="sibTrans" presStyleLbl="sibTrans2D1" presStyleIdx="1" presStyleCnt="4"/>
      <dgm:spPr/>
    </dgm:pt>
    <dgm:pt modelId="{7F43E3D5-DB49-43B5-9813-46EC51BD1A60}" type="pres">
      <dgm:prSet presAssocID="{78A0F860-23AA-4BE8-B462-5758F8735D1D}" presName="connectorText" presStyleLbl="sibTrans2D1" presStyleIdx="1" presStyleCnt="4"/>
      <dgm:spPr/>
    </dgm:pt>
    <dgm:pt modelId="{5881A6F3-3D9C-4B3D-B2EA-7919FF7E5891}" type="pres">
      <dgm:prSet presAssocID="{26479657-C059-4A3E-BC35-96872759D23F}" presName="node" presStyleLbl="node1" presStyleIdx="2" presStyleCnt="5" custScaleX="159286">
        <dgm:presLayoutVars>
          <dgm:bulletEnabled val="1"/>
        </dgm:presLayoutVars>
      </dgm:prSet>
      <dgm:spPr/>
    </dgm:pt>
    <dgm:pt modelId="{95E19B74-18AD-4995-BF6E-462405B06587}" type="pres">
      <dgm:prSet presAssocID="{BD61A5DF-815F-4438-999F-B30D5137407E}" presName="sibTrans" presStyleLbl="sibTrans2D1" presStyleIdx="2" presStyleCnt="4"/>
      <dgm:spPr/>
    </dgm:pt>
    <dgm:pt modelId="{531481C9-42CE-4B8D-85ED-60BF57096866}" type="pres">
      <dgm:prSet presAssocID="{BD61A5DF-815F-4438-999F-B30D5137407E}" presName="connectorText" presStyleLbl="sibTrans2D1" presStyleIdx="2" presStyleCnt="4"/>
      <dgm:spPr/>
    </dgm:pt>
    <dgm:pt modelId="{C15EBE83-5A86-41E2-A562-92B89E2F66DB}" type="pres">
      <dgm:prSet presAssocID="{EBD8895C-C5A2-42CC-A626-2CAFC47C4F82}" presName="node" presStyleLbl="node1" presStyleIdx="3" presStyleCnt="5" custScaleX="159286">
        <dgm:presLayoutVars>
          <dgm:bulletEnabled val="1"/>
        </dgm:presLayoutVars>
      </dgm:prSet>
      <dgm:spPr/>
    </dgm:pt>
    <dgm:pt modelId="{A51BAE65-0B3C-4D72-BB62-AC79F9694359}" type="pres">
      <dgm:prSet presAssocID="{CCDA70DF-614A-4751-8A46-5E6C7998D590}" presName="sibTrans" presStyleLbl="sibTrans2D1" presStyleIdx="3" presStyleCnt="4"/>
      <dgm:spPr/>
    </dgm:pt>
    <dgm:pt modelId="{7D965962-51F4-43D7-9A67-5B77A7CA2F66}" type="pres">
      <dgm:prSet presAssocID="{CCDA70DF-614A-4751-8A46-5E6C7998D590}" presName="connectorText" presStyleLbl="sibTrans2D1" presStyleIdx="3" presStyleCnt="4"/>
      <dgm:spPr/>
    </dgm:pt>
    <dgm:pt modelId="{14C6D4B5-ED5E-4A1F-8245-AB191825DFFA}" type="pres">
      <dgm:prSet presAssocID="{659D12FE-AA4A-40D5-A934-599BEC4BDC0D}" presName="node" presStyleLbl="node1" presStyleIdx="4" presStyleCnt="5" custScaleX="161700">
        <dgm:presLayoutVars>
          <dgm:bulletEnabled val="1"/>
        </dgm:presLayoutVars>
      </dgm:prSet>
      <dgm:spPr/>
    </dgm:pt>
  </dgm:ptLst>
  <dgm:cxnLst>
    <dgm:cxn modelId="{DDC5A901-6006-4138-85FA-D6FFC20D45F2}" type="presOf" srcId="{1CC29DBB-8126-430B-B1C3-C72A2012D772}" destId="{69ABE042-9BD0-4809-915C-37E90F2BA6D8}" srcOrd="0" destOrd="0" presId="urn:microsoft.com/office/officeart/2005/8/layout/process2"/>
    <dgm:cxn modelId="{710F601C-6528-4EE4-9CB4-B91E47174C15}" type="presOf" srcId="{BD61A5DF-815F-4438-999F-B30D5137407E}" destId="{95E19B74-18AD-4995-BF6E-462405B06587}" srcOrd="0" destOrd="0" presId="urn:microsoft.com/office/officeart/2005/8/layout/process2"/>
    <dgm:cxn modelId="{79EE1328-C2C1-43CC-A787-09DD3786F72F}" srcId="{FB6BBFE2-6915-4470-930D-ABB944202B67}" destId="{898E52F0-41BF-4753-B9D6-4DCB1F024F50}" srcOrd="1" destOrd="0" parTransId="{662E59D0-4497-4D14-9C51-D6011AA9B5A5}" sibTransId="{78A0F860-23AA-4BE8-B462-5758F8735D1D}"/>
    <dgm:cxn modelId="{DA44103B-ADD6-4A6F-AF14-923DDA226E2B}" type="presOf" srcId="{CCDA70DF-614A-4751-8A46-5E6C7998D590}" destId="{A51BAE65-0B3C-4D72-BB62-AC79F9694359}" srcOrd="0" destOrd="0" presId="urn:microsoft.com/office/officeart/2005/8/layout/process2"/>
    <dgm:cxn modelId="{F95E9F71-150F-4449-9F29-9CFA05B5CE98}" type="presOf" srcId="{EBD8895C-C5A2-42CC-A626-2CAFC47C4F82}" destId="{C15EBE83-5A86-41E2-A562-92B89E2F66DB}" srcOrd="0" destOrd="0" presId="urn:microsoft.com/office/officeart/2005/8/layout/process2"/>
    <dgm:cxn modelId="{F009F192-2385-4FD2-B48E-65662AE8BB42}" type="presOf" srcId="{BD61A5DF-815F-4438-999F-B30D5137407E}" destId="{531481C9-42CE-4B8D-85ED-60BF57096866}" srcOrd="1" destOrd="0" presId="urn:microsoft.com/office/officeart/2005/8/layout/process2"/>
    <dgm:cxn modelId="{BE093A94-BE21-4DAB-91F7-81AA51F17E1D}" type="presOf" srcId="{F3998858-159A-44B2-9E68-02522BB9159F}" destId="{473F1A56-3B3A-4CB8-8607-A5824B44A86D}" srcOrd="1" destOrd="0" presId="urn:microsoft.com/office/officeart/2005/8/layout/process2"/>
    <dgm:cxn modelId="{1DDAF397-6278-44B8-BAF9-062C61F7576C}" type="presOf" srcId="{898E52F0-41BF-4753-B9D6-4DCB1F024F50}" destId="{E263CD9F-01EE-45A1-8AD6-2E1FE3F62D9F}" srcOrd="0" destOrd="0" presId="urn:microsoft.com/office/officeart/2005/8/layout/process2"/>
    <dgm:cxn modelId="{DA1A729D-1DEB-4EA1-8C8A-50007D0E0692}" type="presOf" srcId="{26479657-C059-4A3E-BC35-96872759D23F}" destId="{5881A6F3-3D9C-4B3D-B2EA-7919FF7E5891}" srcOrd="0" destOrd="0" presId="urn:microsoft.com/office/officeart/2005/8/layout/process2"/>
    <dgm:cxn modelId="{8BFDA7A3-5D01-4071-A329-BC1EA9547021}" type="presOf" srcId="{CCDA70DF-614A-4751-8A46-5E6C7998D590}" destId="{7D965962-51F4-43D7-9A67-5B77A7CA2F66}" srcOrd="1" destOrd="0" presId="urn:microsoft.com/office/officeart/2005/8/layout/process2"/>
    <dgm:cxn modelId="{61D0F2AE-CBCB-4CFF-A1D8-326A7693D3E1}" type="presOf" srcId="{FB6BBFE2-6915-4470-930D-ABB944202B67}" destId="{CB27D4D0-FEEF-45E1-8774-157D7B48DF2D}" srcOrd="0" destOrd="0" presId="urn:microsoft.com/office/officeart/2005/8/layout/process2"/>
    <dgm:cxn modelId="{698ABEC1-0848-4405-A522-2241E6FE08CB}" type="presOf" srcId="{659D12FE-AA4A-40D5-A934-599BEC4BDC0D}" destId="{14C6D4B5-ED5E-4A1F-8245-AB191825DFFA}" srcOrd="0" destOrd="0" presId="urn:microsoft.com/office/officeart/2005/8/layout/process2"/>
    <dgm:cxn modelId="{AE7BC4C2-B4DA-45F2-AB91-F05451C6DCA1}" type="presOf" srcId="{78A0F860-23AA-4BE8-B462-5758F8735D1D}" destId="{BFFCEC20-34B9-4E08-9B23-DA27BA4B1453}" srcOrd="0" destOrd="0" presId="urn:microsoft.com/office/officeart/2005/8/layout/process2"/>
    <dgm:cxn modelId="{984250E3-92EB-4957-B035-8346462C5EDD}" srcId="{FB6BBFE2-6915-4470-930D-ABB944202B67}" destId="{1CC29DBB-8126-430B-B1C3-C72A2012D772}" srcOrd="0" destOrd="0" parTransId="{E7568D85-049C-4BB2-B196-F30133020504}" sibTransId="{F3998858-159A-44B2-9E68-02522BB9159F}"/>
    <dgm:cxn modelId="{1B6AF0EA-4CBD-4206-AE51-B2C215EFF7B0}" srcId="{FB6BBFE2-6915-4470-930D-ABB944202B67}" destId="{659D12FE-AA4A-40D5-A934-599BEC4BDC0D}" srcOrd="4" destOrd="0" parTransId="{7038AC64-1814-4F28-B0A8-68DB4FA7058B}" sibTransId="{711E12F7-84B3-45D4-AC19-93BBA04B3520}"/>
    <dgm:cxn modelId="{C3E573F0-FC0C-4859-AD3A-7BC18F1D2C98}" type="presOf" srcId="{F3998858-159A-44B2-9E68-02522BB9159F}" destId="{D09E7FA8-CF90-42F3-B954-21A4D57C622E}" srcOrd="0" destOrd="0" presId="urn:microsoft.com/office/officeart/2005/8/layout/process2"/>
    <dgm:cxn modelId="{7B7367F7-9EB1-430C-AC23-8385945145A8}" type="presOf" srcId="{78A0F860-23AA-4BE8-B462-5758F8735D1D}" destId="{7F43E3D5-DB49-43B5-9813-46EC51BD1A60}" srcOrd="1" destOrd="0" presId="urn:microsoft.com/office/officeart/2005/8/layout/process2"/>
    <dgm:cxn modelId="{055D24FA-59C4-4251-8F9A-B8750B84B97A}" srcId="{FB6BBFE2-6915-4470-930D-ABB944202B67}" destId="{EBD8895C-C5A2-42CC-A626-2CAFC47C4F82}" srcOrd="3" destOrd="0" parTransId="{900B5530-32A9-4DBF-A3D8-F8AD9D18B83A}" sibTransId="{CCDA70DF-614A-4751-8A46-5E6C7998D590}"/>
    <dgm:cxn modelId="{3001D5FF-089C-4C2B-8C09-863A59119406}" srcId="{FB6BBFE2-6915-4470-930D-ABB944202B67}" destId="{26479657-C059-4A3E-BC35-96872759D23F}" srcOrd="2" destOrd="0" parTransId="{7CDD88E0-CCD8-4DDC-A53A-AE5BDDBB58F9}" sibTransId="{BD61A5DF-815F-4438-999F-B30D5137407E}"/>
    <dgm:cxn modelId="{E79E979A-FC37-44B3-A806-7369F0366AC8}" type="presParOf" srcId="{CB27D4D0-FEEF-45E1-8774-157D7B48DF2D}" destId="{69ABE042-9BD0-4809-915C-37E90F2BA6D8}" srcOrd="0" destOrd="0" presId="urn:microsoft.com/office/officeart/2005/8/layout/process2"/>
    <dgm:cxn modelId="{A3BB2DCE-C331-4F57-BDE9-BEE64743E185}" type="presParOf" srcId="{CB27D4D0-FEEF-45E1-8774-157D7B48DF2D}" destId="{D09E7FA8-CF90-42F3-B954-21A4D57C622E}" srcOrd="1" destOrd="0" presId="urn:microsoft.com/office/officeart/2005/8/layout/process2"/>
    <dgm:cxn modelId="{A46BA1BE-947B-4740-A4CF-78F9319D1DC0}" type="presParOf" srcId="{D09E7FA8-CF90-42F3-B954-21A4D57C622E}" destId="{473F1A56-3B3A-4CB8-8607-A5824B44A86D}" srcOrd="0" destOrd="0" presId="urn:microsoft.com/office/officeart/2005/8/layout/process2"/>
    <dgm:cxn modelId="{86A13121-CD1E-4A52-90BD-07A9375A975B}" type="presParOf" srcId="{CB27D4D0-FEEF-45E1-8774-157D7B48DF2D}" destId="{E263CD9F-01EE-45A1-8AD6-2E1FE3F62D9F}" srcOrd="2" destOrd="0" presId="urn:microsoft.com/office/officeart/2005/8/layout/process2"/>
    <dgm:cxn modelId="{002CBA50-FBF9-4540-8547-79F1FA2F4777}" type="presParOf" srcId="{CB27D4D0-FEEF-45E1-8774-157D7B48DF2D}" destId="{BFFCEC20-34B9-4E08-9B23-DA27BA4B1453}" srcOrd="3" destOrd="0" presId="urn:microsoft.com/office/officeart/2005/8/layout/process2"/>
    <dgm:cxn modelId="{1C51155D-FE48-49E9-B086-8C374A1CFE21}" type="presParOf" srcId="{BFFCEC20-34B9-4E08-9B23-DA27BA4B1453}" destId="{7F43E3D5-DB49-43B5-9813-46EC51BD1A60}" srcOrd="0" destOrd="0" presId="urn:microsoft.com/office/officeart/2005/8/layout/process2"/>
    <dgm:cxn modelId="{111C8E52-2084-4FD1-9124-CFBAB570AF82}" type="presParOf" srcId="{CB27D4D0-FEEF-45E1-8774-157D7B48DF2D}" destId="{5881A6F3-3D9C-4B3D-B2EA-7919FF7E5891}" srcOrd="4" destOrd="0" presId="urn:microsoft.com/office/officeart/2005/8/layout/process2"/>
    <dgm:cxn modelId="{D290BDB4-505E-4C02-A8B6-D940179633F6}" type="presParOf" srcId="{CB27D4D0-FEEF-45E1-8774-157D7B48DF2D}" destId="{95E19B74-18AD-4995-BF6E-462405B06587}" srcOrd="5" destOrd="0" presId="urn:microsoft.com/office/officeart/2005/8/layout/process2"/>
    <dgm:cxn modelId="{756D72EA-B9EB-4452-A056-FC44DE9218E6}" type="presParOf" srcId="{95E19B74-18AD-4995-BF6E-462405B06587}" destId="{531481C9-42CE-4B8D-85ED-60BF57096866}" srcOrd="0" destOrd="0" presId="urn:microsoft.com/office/officeart/2005/8/layout/process2"/>
    <dgm:cxn modelId="{A38664A8-8088-4B74-80C2-25E4A1162331}" type="presParOf" srcId="{CB27D4D0-FEEF-45E1-8774-157D7B48DF2D}" destId="{C15EBE83-5A86-41E2-A562-92B89E2F66DB}" srcOrd="6" destOrd="0" presId="urn:microsoft.com/office/officeart/2005/8/layout/process2"/>
    <dgm:cxn modelId="{C9983908-B79C-4E44-98B7-7ACAF4E66392}" type="presParOf" srcId="{CB27D4D0-FEEF-45E1-8774-157D7B48DF2D}" destId="{A51BAE65-0B3C-4D72-BB62-AC79F9694359}" srcOrd="7" destOrd="0" presId="urn:microsoft.com/office/officeart/2005/8/layout/process2"/>
    <dgm:cxn modelId="{DB03F33D-742C-4B95-BE98-1C2DB6EACE3A}" type="presParOf" srcId="{A51BAE65-0B3C-4D72-BB62-AC79F9694359}" destId="{7D965962-51F4-43D7-9A67-5B77A7CA2F66}" srcOrd="0" destOrd="0" presId="urn:microsoft.com/office/officeart/2005/8/layout/process2"/>
    <dgm:cxn modelId="{B905FC40-AF4A-4FF6-BB55-756E1BC28CA6}" type="presParOf" srcId="{CB27D4D0-FEEF-45E1-8774-157D7B48DF2D}" destId="{14C6D4B5-ED5E-4A1F-8245-AB191825DFFA}" srcOrd="8"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E614C65-CB50-41E3-AE80-65FECC8A4046}" type="doc">
      <dgm:prSet loTypeId="urn:microsoft.com/office/officeart/2005/8/layout/list1" loCatId="list" qsTypeId="urn:microsoft.com/office/officeart/2005/8/quickstyle/simple1" qsCatId="simple" csTypeId="urn:microsoft.com/office/officeart/2005/8/colors/colorful4" csCatId="colorful" phldr="1"/>
      <dgm:spPr/>
      <dgm:t>
        <a:bodyPr/>
        <a:lstStyle/>
        <a:p>
          <a:endParaRPr lang="fr-FR"/>
        </a:p>
      </dgm:t>
    </dgm:pt>
    <dgm:pt modelId="{C6F75396-8689-4654-A75C-58023439DCC3}">
      <dgm:prSet phldrT="[Texte]" custT="1"/>
      <dgm:spPr/>
      <dgm:t>
        <a:bodyPr/>
        <a:lstStyle/>
        <a:p>
          <a:r>
            <a:rPr lang="fr-FR" sz="1800" dirty="0"/>
            <a:t>1-AMELIORATION DE L’ACCES AUX SOINS</a:t>
          </a:r>
        </a:p>
      </dgm:t>
    </dgm:pt>
    <dgm:pt modelId="{482F9C68-1DA7-4296-AD3C-41BE845FB87D}" type="parTrans" cxnId="{794EF8E8-837C-4132-9D5D-D4F7305BBF8C}">
      <dgm:prSet/>
      <dgm:spPr/>
      <dgm:t>
        <a:bodyPr/>
        <a:lstStyle/>
        <a:p>
          <a:endParaRPr lang="fr-FR"/>
        </a:p>
      </dgm:t>
    </dgm:pt>
    <dgm:pt modelId="{3D3B72BD-1464-4567-A4E0-988195B50506}" type="sibTrans" cxnId="{794EF8E8-837C-4132-9D5D-D4F7305BBF8C}">
      <dgm:prSet/>
      <dgm:spPr/>
      <dgm:t>
        <a:bodyPr/>
        <a:lstStyle/>
        <a:p>
          <a:endParaRPr lang="fr-FR"/>
        </a:p>
      </dgm:t>
    </dgm:pt>
    <dgm:pt modelId="{E7BC51BE-817C-43CB-B219-FE630128A63D}">
      <dgm:prSet phldrT="[Texte]" custT="1"/>
      <dgm:spPr/>
      <dgm:t>
        <a:bodyPr/>
        <a:lstStyle/>
        <a:p>
          <a:r>
            <a:rPr lang="fr-FR" sz="1800" dirty="0"/>
            <a:t>2-ORGANISATION DE PARCOURS PLURIPROFESSIONNELS</a:t>
          </a:r>
        </a:p>
      </dgm:t>
    </dgm:pt>
    <dgm:pt modelId="{7EB8E999-5CFE-48FC-A260-D3E78D7640EC}" type="parTrans" cxnId="{D1BC0168-9F33-46D6-8FDF-8B0B15144C03}">
      <dgm:prSet/>
      <dgm:spPr/>
      <dgm:t>
        <a:bodyPr/>
        <a:lstStyle/>
        <a:p>
          <a:endParaRPr lang="fr-FR"/>
        </a:p>
      </dgm:t>
    </dgm:pt>
    <dgm:pt modelId="{3091D732-F239-4A8C-B6A5-514FECF24412}" type="sibTrans" cxnId="{D1BC0168-9F33-46D6-8FDF-8B0B15144C03}">
      <dgm:prSet/>
      <dgm:spPr/>
      <dgm:t>
        <a:bodyPr/>
        <a:lstStyle/>
        <a:p>
          <a:endParaRPr lang="fr-FR"/>
        </a:p>
      </dgm:t>
    </dgm:pt>
    <dgm:pt modelId="{41CAF1D7-D80E-4911-9F19-F7490B6D694E}">
      <dgm:prSet phldrT="[Texte]" custT="1"/>
      <dgm:spPr/>
      <dgm:t>
        <a:bodyPr/>
        <a:lstStyle/>
        <a:p>
          <a:r>
            <a:rPr lang="fr-FR" sz="1800" dirty="0"/>
            <a:t>3-DEVELOPPEMENT DES ACTIONS TERRITORIALES DE PREVENTION</a:t>
          </a:r>
        </a:p>
      </dgm:t>
    </dgm:pt>
    <dgm:pt modelId="{93234E6C-EB22-4C6F-AB75-B9099D8FA9BE}" type="parTrans" cxnId="{330CCD4F-D677-4647-B8F4-50280CC2FBCA}">
      <dgm:prSet/>
      <dgm:spPr/>
      <dgm:t>
        <a:bodyPr/>
        <a:lstStyle/>
        <a:p>
          <a:endParaRPr lang="fr-FR"/>
        </a:p>
      </dgm:t>
    </dgm:pt>
    <dgm:pt modelId="{557A08BD-4E81-497E-9431-92453CF57ABE}" type="sibTrans" cxnId="{330CCD4F-D677-4647-B8F4-50280CC2FBCA}">
      <dgm:prSet/>
      <dgm:spPr/>
      <dgm:t>
        <a:bodyPr/>
        <a:lstStyle/>
        <a:p>
          <a:endParaRPr lang="fr-FR"/>
        </a:p>
      </dgm:t>
    </dgm:pt>
    <dgm:pt modelId="{59AF8172-5491-42BC-A93B-DBF4B06D79D3}">
      <dgm:prSet phldrT="[Texte]" custT="1"/>
      <dgm:spPr/>
      <dgm:t>
        <a:bodyPr/>
        <a:lstStyle/>
        <a:p>
          <a:r>
            <a:rPr lang="fr-FR" sz="1800" dirty="0"/>
            <a:t>DEVELOPPEMENT DE LA QUALITE ET DE LA PERTINENCE DES SOINS</a:t>
          </a:r>
        </a:p>
      </dgm:t>
    </dgm:pt>
    <dgm:pt modelId="{D5D02D65-24AB-491A-B9C2-D2AED69A3A44}" type="parTrans" cxnId="{E243AC6E-3B94-412C-B9F3-DD4DC401A54E}">
      <dgm:prSet/>
      <dgm:spPr/>
      <dgm:t>
        <a:bodyPr/>
        <a:lstStyle/>
        <a:p>
          <a:endParaRPr lang="fr-FR"/>
        </a:p>
      </dgm:t>
    </dgm:pt>
    <dgm:pt modelId="{946F1F20-2ECE-4D7E-9126-A5D984F1A0C0}" type="sibTrans" cxnId="{E243AC6E-3B94-412C-B9F3-DD4DC401A54E}">
      <dgm:prSet/>
      <dgm:spPr/>
      <dgm:t>
        <a:bodyPr/>
        <a:lstStyle/>
        <a:p>
          <a:endParaRPr lang="fr-FR"/>
        </a:p>
      </dgm:t>
    </dgm:pt>
    <dgm:pt modelId="{7A30EDC7-C13F-48EF-B888-409DE22199DD}">
      <dgm:prSet phldrT="[Texte]" custT="1"/>
      <dgm:spPr/>
      <dgm:t>
        <a:bodyPr/>
        <a:lstStyle/>
        <a:p>
          <a:r>
            <a:rPr lang="fr-FR" sz="1800" dirty="0"/>
            <a:t>ACCOMPAGNEMENT DES PROFESSIONNELS DE SANTE SUR UN TERRITOIRE</a:t>
          </a:r>
        </a:p>
      </dgm:t>
    </dgm:pt>
    <dgm:pt modelId="{CDF27EE0-06BB-438E-A154-96A9D6E3C439}" type="parTrans" cxnId="{0A338B62-AB61-4C60-980C-A911C66CCD87}">
      <dgm:prSet/>
      <dgm:spPr/>
      <dgm:t>
        <a:bodyPr/>
        <a:lstStyle/>
        <a:p>
          <a:endParaRPr lang="fr-FR"/>
        </a:p>
      </dgm:t>
    </dgm:pt>
    <dgm:pt modelId="{63F69C02-10A7-43DE-A507-97453E995B8F}" type="sibTrans" cxnId="{0A338B62-AB61-4C60-980C-A911C66CCD87}">
      <dgm:prSet/>
      <dgm:spPr/>
      <dgm:t>
        <a:bodyPr/>
        <a:lstStyle/>
        <a:p>
          <a:endParaRPr lang="fr-FR"/>
        </a:p>
      </dgm:t>
    </dgm:pt>
    <dgm:pt modelId="{F25B23E2-0FE1-4960-86F0-F777CFA695B3}" type="pres">
      <dgm:prSet presAssocID="{2E614C65-CB50-41E3-AE80-65FECC8A4046}" presName="linear" presStyleCnt="0">
        <dgm:presLayoutVars>
          <dgm:dir/>
          <dgm:animLvl val="lvl"/>
          <dgm:resizeHandles val="exact"/>
        </dgm:presLayoutVars>
      </dgm:prSet>
      <dgm:spPr/>
    </dgm:pt>
    <dgm:pt modelId="{89C7D48E-EEAC-43A4-BA8F-0336F5F9D902}" type="pres">
      <dgm:prSet presAssocID="{C6F75396-8689-4654-A75C-58023439DCC3}" presName="parentLin" presStyleCnt="0"/>
      <dgm:spPr/>
    </dgm:pt>
    <dgm:pt modelId="{EC002ACE-E998-4F44-A05E-ACBE14C14885}" type="pres">
      <dgm:prSet presAssocID="{C6F75396-8689-4654-A75C-58023439DCC3}" presName="parentLeftMargin" presStyleLbl="node1" presStyleIdx="0" presStyleCnt="5"/>
      <dgm:spPr/>
    </dgm:pt>
    <dgm:pt modelId="{09FAB6A1-12FA-4074-AED2-772488C4D578}" type="pres">
      <dgm:prSet presAssocID="{C6F75396-8689-4654-A75C-58023439DCC3}" presName="parentText" presStyleLbl="node1" presStyleIdx="0" presStyleCnt="5">
        <dgm:presLayoutVars>
          <dgm:chMax val="0"/>
          <dgm:bulletEnabled val="1"/>
        </dgm:presLayoutVars>
      </dgm:prSet>
      <dgm:spPr/>
    </dgm:pt>
    <dgm:pt modelId="{C416D4AE-15FB-4729-91CD-2953C3BB7896}" type="pres">
      <dgm:prSet presAssocID="{C6F75396-8689-4654-A75C-58023439DCC3}" presName="negativeSpace" presStyleCnt="0"/>
      <dgm:spPr/>
    </dgm:pt>
    <dgm:pt modelId="{8D84970F-10D8-4E19-A4DA-597D3D86C232}" type="pres">
      <dgm:prSet presAssocID="{C6F75396-8689-4654-A75C-58023439DCC3}" presName="childText" presStyleLbl="conFgAcc1" presStyleIdx="0" presStyleCnt="5">
        <dgm:presLayoutVars>
          <dgm:bulletEnabled val="1"/>
        </dgm:presLayoutVars>
      </dgm:prSet>
      <dgm:spPr/>
    </dgm:pt>
    <dgm:pt modelId="{8DD8473E-0883-47C1-8696-08202B974737}" type="pres">
      <dgm:prSet presAssocID="{3D3B72BD-1464-4567-A4E0-988195B50506}" presName="spaceBetweenRectangles" presStyleCnt="0"/>
      <dgm:spPr/>
    </dgm:pt>
    <dgm:pt modelId="{FDCF6B93-B70D-4893-A6B0-8B6948C72B13}" type="pres">
      <dgm:prSet presAssocID="{E7BC51BE-817C-43CB-B219-FE630128A63D}" presName="parentLin" presStyleCnt="0"/>
      <dgm:spPr/>
    </dgm:pt>
    <dgm:pt modelId="{00348EB2-5228-41D9-BBA5-1CAF3CCD9C8C}" type="pres">
      <dgm:prSet presAssocID="{E7BC51BE-817C-43CB-B219-FE630128A63D}" presName="parentLeftMargin" presStyleLbl="node1" presStyleIdx="0" presStyleCnt="5"/>
      <dgm:spPr/>
    </dgm:pt>
    <dgm:pt modelId="{1D8A1111-BAA3-4D35-8C06-649F54A58483}" type="pres">
      <dgm:prSet presAssocID="{E7BC51BE-817C-43CB-B219-FE630128A63D}" presName="parentText" presStyleLbl="node1" presStyleIdx="1" presStyleCnt="5">
        <dgm:presLayoutVars>
          <dgm:chMax val="0"/>
          <dgm:bulletEnabled val="1"/>
        </dgm:presLayoutVars>
      </dgm:prSet>
      <dgm:spPr/>
    </dgm:pt>
    <dgm:pt modelId="{519EAF7B-D483-4A45-8EBA-545D1ADBB007}" type="pres">
      <dgm:prSet presAssocID="{E7BC51BE-817C-43CB-B219-FE630128A63D}" presName="negativeSpace" presStyleCnt="0"/>
      <dgm:spPr/>
    </dgm:pt>
    <dgm:pt modelId="{52C9AAB3-D494-4851-8C02-85313C9DDF37}" type="pres">
      <dgm:prSet presAssocID="{E7BC51BE-817C-43CB-B219-FE630128A63D}" presName="childText" presStyleLbl="conFgAcc1" presStyleIdx="1" presStyleCnt="5">
        <dgm:presLayoutVars>
          <dgm:bulletEnabled val="1"/>
        </dgm:presLayoutVars>
      </dgm:prSet>
      <dgm:spPr/>
    </dgm:pt>
    <dgm:pt modelId="{A32823BB-6D81-4958-9E56-57315EF8D6FA}" type="pres">
      <dgm:prSet presAssocID="{3091D732-F239-4A8C-B6A5-514FECF24412}" presName="spaceBetweenRectangles" presStyleCnt="0"/>
      <dgm:spPr/>
    </dgm:pt>
    <dgm:pt modelId="{098040B0-5FA4-4B62-BB48-CF7A5E62C150}" type="pres">
      <dgm:prSet presAssocID="{41CAF1D7-D80E-4911-9F19-F7490B6D694E}" presName="parentLin" presStyleCnt="0"/>
      <dgm:spPr/>
    </dgm:pt>
    <dgm:pt modelId="{5162B4B5-7C57-4B15-B234-A6DADC89F3FC}" type="pres">
      <dgm:prSet presAssocID="{41CAF1D7-D80E-4911-9F19-F7490B6D694E}" presName="parentLeftMargin" presStyleLbl="node1" presStyleIdx="1" presStyleCnt="5"/>
      <dgm:spPr/>
    </dgm:pt>
    <dgm:pt modelId="{1C30D520-A8B6-4D2B-97FC-7A94F602B46E}" type="pres">
      <dgm:prSet presAssocID="{41CAF1D7-D80E-4911-9F19-F7490B6D694E}" presName="parentText" presStyleLbl="node1" presStyleIdx="2" presStyleCnt="5">
        <dgm:presLayoutVars>
          <dgm:chMax val="0"/>
          <dgm:bulletEnabled val="1"/>
        </dgm:presLayoutVars>
      </dgm:prSet>
      <dgm:spPr/>
    </dgm:pt>
    <dgm:pt modelId="{0A59FEAC-3A0A-43E3-98F4-F76D7B2543C2}" type="pres">
      <dgm:prSet presAssocID="{41CAF1D7-D80E-4911-9F19-F7490B6D694E}" presName="negativeSpace" presStyleCnt="0"/>
      <dgm:spPr/>
    </dgm:pt>
    <dgm:pt modelId="{C4C448D1-C2DF-440A-939F-F05E23BEAA01}" type="pres">
      <dgm:prSet presAssocID="{41CAF1D7-D80E-4911-9F19-F7490B6D694E}" presName="childText" presStyleLbl="conFgAcc1" presStyleIdx="2" presStyleCnt="5">
        <dgm:presLayoutVars>
          <dgm:bulletEnabled val="1"/>
        </dgm:presLayoutVars>
      </dgm:prSet>
      <dgm:spPr/>
    </dgm:pt>
    <dgm:pt modelId="{ACA1FCF6-5031-4948-9BE4-D8171FB0DCDD}" type="pres">
      <dgm:prSet presAssocID="{557A08BD-4E81-497E-9431-92453CF57ABE}" presName="spaceBetweenRectangles" presStyleCnt="0"/>
      <dgm:spPr/>
    </dgm:pt>
    <dgm:pt modelId="{281F5A54-EBDE-4B5E-88BB-AF9DDA140A05}" type="pres">
      <dgm:prSet presAssocID="{59AF8172-5491-42BC-A93B-DBF4B06D79D3}" presName="parentLin" presStyleCnt="0"/>
      <dgm:spPr/>
    </dgm:pt>
    <dgm:pt modelId="{8BF6F6AC-A19C-4A81-BB11-20ABC997ED23}" type="pres">
      <dgm:prSet presAssocID="{59AF8172-5491-42BC-A93B-DBF4B06D79D3}" presName="parentLeftMargin" presStyleLbl="node1" presStyleIdx="2" presStyleCnt="5"/>
      <dgm:spPr/>
    </dgm:pt>
    <dgm:pt modelId="{91E2AD9C-0B56-4312-A729-ACF10669BBFE}" type="pres">
      <dgm:prSet presAssocID="{59AF8172-5491-42BC-A93B-DBF4B06D79D3}" presName="parentText" presStyleLbl="node1" presStyleIdx="3" presStyleCnt="5">
        <dgm:presLayoutVars>
          <dgm:chMax val="0"/>
          <dgm:bulletEnabled val="1"/>
        </dgm:presLayoutVars>
      </dgm:prSet>
      <dgm:spPr/>
    </dgm:pt>
    <dgm:pt modelId="{AEB8654A-2D93-4710-B633-600804E2AD50}" type="pres">
      <dgm:prSet presAssocID="{59AF8172-5491-42BC-A93B-DBF4B06D79D3}" presName="negativeSpace" presStyleCnt="0"/>
      <dgm:spPr/>
    </dgm:pt>
    <dgm:pt modelId="{B2A25CBF-BE69-4772-983D-27C0851E57AE}" type="pres">
      <dgm:prSet presAssocID="{59AF8172-5491-42BC-A93B-DBF4B06D79D3}" presName="childText" presStyleLbl="conFgAcc1" presStyleIdx="3" presStyleCnt="5">
        <dgm:presLayoutVars>
          <dgm:bulletEnabled val="1"/>
        </dgm:presLayoutVars>
      </dgm:prSet>
      <dgm:spPr/>
    </dgm:pt>
    <dgm:pt modelId="{DFC7DEAD-9FE2-473D-BE7E-1955BC265946}" type="pres">
      <dgm:prSet presAssocID="{946F1F20-2ECE-4D7E-9126-A5D984F1A0C0}" presName="spaceBetweenRectangles" presStyleCnt="0"/>
      <dgm:spPr/>
    </dgm:pt>
    <dgm:pt modelId="{B5249732-4401-4E48-A68A-97662B532275}" type="pres">
      <dgm:prSet presAssocID="{7A30EDC7-C13F-48EF-B888-409DE22199DD}" presName="parentLin" presStyleCnt="0"/>
      <dgm:spPr/>
    </dgm:pt>
    <dgm:pt modelId="{60EEEE70-D511-426B-8042-ECD8C2AD21F4}" type="pres">
      <dgm:prSet presAssocID="{7A30EDC7-C13F-48EF-B888-409DE22199DD}" presName="parentLeftMargin" presStyleLbl="node1" presStyleIdx="3" presStyleCnt="5"/>
      <dgm:spPr/>
    </dgm:pt>
    <dgm:pt modelId="{1A123E8A-AED0-46C8-81D0-5C2C1B8F686F}" type="pres">
      <dgm:prSet presAssocID="{7A30EDC7-C13F-48EF-B888-409DE22199DD}" presName="parentText" presStyleLbl="node1" presStyleIdx="4" presStyleCnt="5">
        <dgm:presLayoutVars>
          <dgm:chMax val="0"/>
          <dgm:bulletEnabled val="1"/>
        </dgm:presLayoutVars>
      </dgm:prSet>
      <dgm:spPr/>
    </dgm:pt>
    <dgm:pt modelId="{5ACEBF2A-B9D4-4B72-B85F-A9426B844ACB}" type="pres">
      <dgm:prSet presAssocID="{7A30EDC7-C13F-48EF-B888-409DE22199DD}" presName="negativeSpace" presStyleCnt="0"/>
      <dgm:spPr/>
    </dgm:pt>
    <dgm:pt modelId="{2A9079F8-1230-401C-BB7D-FC7C938CBB85}" type="pres">
      <dgm:prSet presAssocID="{7A30EDC7-C13F-48EF-B888-409DE22199DD}" presName="childText" presStyleLbl="conFgAcc1" presStyleIdx="4" presStyleCnt="5">
        <dgm:presLayoutVars>
          <dgm:bulletEnabled val="1"/>
        </dgm:presLayoutVars>
      </dgm:prSet>
      <dgm:spPr/>
    </dgm:pt>
  </dgm:ptLst>
  <dgm:cxnLst>
    <dgm:cxn modelId="{BE818727-871F-490E-9527-FA45F56B5EA5}" type="presOf" srcId="{E7BC51BE-817C-43CB-B219-FE630128A63D}" destId="{00348EB2-5228-41D9-BBA5-1CAF3CCD9C8C}" srcOrd="0" destOrd="0" presId="urn:microsoft.com/office/officeart/2005/8/layout/list1"/>
    <dgm:cxn modelId="{0A338B62-AB61-4C60-980C-A911C66CCD87}" srcId="{2E614C65-CB50-41E3-AE80-65FECC8A4046}" destId="{7A30EDC7-C13F-48EF-B888-409DE22199DD}" srcOrd="4" destOrd="0" parTransId="{CDF27EE0-06BB-438E-A154-96A9D6E3C439}" sibTransId="{63F69C02-10A7-43DE-A507-97453E995B8F}"/>
    <dgm:cxn modelId="{545FAF45-50DE-4EC9-B4FE-95A3338E0799}" type="presOf" srcId="{59AF8172-5491-42BC-A93B-DBF4B06D79D3}" destId="{8BF6F6AC-A19C-4A81-BB11-20ABC997ED23}" srcOrd="0" destOrd="0" presId="urn:microsoft.com/office/officeart/2005/8/layout/list1"/>
    <dgm:cxn modelId="{4F5DD346-29A8-45DF-882D-408100E091DC}" type="presOf" srcId="{41CAF1D7-D80E-4911-9F19-F7490B6D694E}" destId="{1C30D520-A8B6-4D2B-97FC-7A94F602B46E}" srcOrd="1" destOrd="0" presId="urn:microsoft.com/office/officeart/2005/8/layout/list1"/>
    <dgm:cxn modelId="{D1BC0168-9F33-46D6-8FDF-8B0B15144C03}" srcId="{2E614C65-CB50-41E3-AE80-65FECC8A4046}" destId="{E7BC51BE-817C-43CB-B219-FE630128A63D}" srcOrd="1" destOrd="0" parTransId="{7EB8E999-5CFE-48FC-A260-D3E78D7640EC}" sibTransId="{3091D732-F239-4A8C-B6A5-514FECF24412}"/>
    <dgm:cxn modelId="{21657A6E-4BB2-4D3F-B414-22A9550F467A}" type="presOf" srcId="{7A30EDC7-C13F-48EF-B888-409DE22199DD}" destId="{1A123E8A-AED0-46C8-81D0-5C2C1B8F686F}" srcOrd="1" destOrd="0" presId="urn:microsoft.com/office/officeart/2005/8/layout/list1"/>
    <dgm:cxn modelId="{E243AC6E-3B94-412C-B9F3-DD4DC401A54E}" srcId="{2E614C65-CB50-41E3-AE80-65FECC8A4046}" destId="{59AF8172-5491-42BC-A93B-DBF4B06D79D3}" srcOrd="3" destOrd="0" parTransId="{D5D02D65-24AB-491A-B9C2-D2AED69A3A44}" sibTransId="{946F1F20-2ECE-4D7E-9126-A5D984F1A0C0}"/>
    <dgm:cxn modelId="{330CCD4F-D677-4647-B8F4-50280CC2FBCA}" srcId="{2E614C65-CB50-41E3-AE80-65FECC8A4046}" destId="{41CAF1D7-D80E-4911-9F19-F7490B6D694E}" srcOrd="2" destOrd="0" parTransId="{93234E6C-EB22-4C6F-AB75-B9099D8FA9BE}" sibTransId="{557A08BD-4E81-497E-9431-92453CF57ABE}"/>
    <dgm:cxn modelId="{1FB48D56-E714-42E6-A1C1-C2C9C572F086}" type="presOf" srcId="{C6F75396-8689-4654-A75C-58023439DCC3}" destId="{EC002ACE-E998-4F44-A05E-ACBE14C14885}" srcOrd="0" destOrd="0" presId="urn:microsoft.com/office/officeart/2005/8/layout/list1"/>
    <dgm:cxn modelId="{238E7259-1158-43CC-ABBF-A54F0E3316DE}" type="presOf" srcId="{7A30EDC7-C13F-48EF-B888-409DE22199DD}" destId="{60EEEE70-D511-426B-8042-ECD8C2AD21F4}" srcOrd="0" destOrd="0" presId="urn:microsoft.com/office/officeart/2005/8/layout/list1"/>
    <dgm:cxn modelId="{A6D4C491-F683-4B1C-B395-58ACED57F2AD}" type="presOf" srcId="{2E614C65-CB50-41E3-AE80-65FECC8A4046}" destId="{F25B23E2-0FE1-4960-86F0-F777CFA695B3}" srcOrd="0" destOrd="0" presId="urn:microsoft.com/office/officeart/2005/8/layout/list1"/>
    <dgm:cxn modelId="{C03576B3-A334-4B74-8425-245493705FDF}" type="presOf" srcId="{41CAF1D7-D80E-4911-9F19-F7490B6D694E}" destId="{5162B4B5-7C57-4B15-B234-A6DADC89F3FC}" srcOrd="0" destOrd="0" presId="urn:microsoft.com/office/officeart/2005/8/layout/list1"/>
    <dgm:cxn modelId="{C3878EBF-5E9A-472B-8A22-5DC87C163B19}" type="presOf" srcId="{59AF8172-5491-42BC-A93B-DBF4B06D79D3}" destId="{91E2AD9C-0B56-4312-A729-ACF10669BBFE}" srcOrd="1" destOrd="0" presId="urn:microsoft.com/office/officeart/2005/8/layout/list1"/>
    <dgm:cxn modelId="{A3CF00C7-C163-47A8-9942-CCAD278B5EA8}" type="presOf" srcId="{C6F75396-8689-4654-A75C-58023439DCC3}" destId="{09FAB6A1-12FA-4074-AED2-772488C4D578}" srcOrd="1" destOrd="0" presId="urn:microsoft.com/office/officeart/2005/8/layout/list1"/>
    <dgm:cxn modelId="{734292D7-13A9-4920-9B3A-D7A43567FCE6}" type="presOf" srcId="{E7BC51BE-817C-43CB-B219-FE630128A63D}" destId="{1D8A1111-BAA3-4D35-8C06-649F54A58483}" srcOrd="1" destOrd="0" presId="urn:microsoft.com/office/officeart/2005/8/layout/list1"/>
    <dgm:cxn modelId="{794EF8E8-837C-4132-9D5D-D4F7305BBF8C}" srcId="{2E614C65-CB50-41E3-AE80-65FECC8A4046}" destId="{C6F75396-8689-4654-A75C-58023439DCC3}" srcOrd="0" destOrd="0" parTransId="{482F9C68-1DA7-4296-AD3C-41BE845FB87D}" sibTransId="{3D3B72BD-1464-4567-A4E0-988195B50506}"/>
    <dgm:cxn modelId="{70F229AD-B921-4367-AD25-DDF3543E52FC}" type="presParOf" srcId="{F25B23E2-0FE1-4960-86F0-F777CFA695B3}" destId="{89C7D48E-EEAC-43A4-BA8F-0336F5F9D902}" srcOrd="0" destOrd="0" presId="urn:microsoft.com/office/officeart/2005/8/layout/list1"/>
    <dgm:cxn modelId="{A802D590-26A7-419E-89BE-DC7DA4F4D46F}" type="presParOf" srcId="{89C7D48E-EEAC-43A4-BA8F-0336F5F9D902}" destId="{EC002ACE-E998-4F44-A05E-ACBE14C14885}" srcOrd="0" destOrd="0" presId="urn:microsoft.com/office/officeart/2005/8/layout/list1"/>
    <dgm:cxn modelId="{73622893-BB8A-428B-888F-BA563DE7706C}" type="presParOf" srcId="{89C7D48E-EEAC-43A4-BA8F-0336F5F9D902}" destId="{09FAB6A1-12FA-4074-AED2-772488C4D578}" srcOrd="1" destOrd="0" presId="urn:microsoft.com/office/officeart/2005/8/layout/list1"/>
    <dgm:cxn modelId="{C4012D2E-94D1-47EC-AE34-374A131009CB}" type="presParOf" srcId="{F25B23E2-0FE1-4960-86F0-F777CFA695B3}" destId="{C416D4AE-15FB-4729-91CD-2953C3BB7896}" srcOrd="1" destOrd="0" presId="urn:microsoft.com/office/officeart/2005/8/layout/list1"/>
    <dgm:cxn modelId="{6B4B6CC4-2794-462C-AC5E-345D92F28421}" type="presParOf" srcId="{F25B23E2-0FE1-4960-86F0-F777CFA695B3}" destId="{8D84970F-10D8-4E19-A4DA-597D3D86C232}" srcOrd="2" destOrd="0" presId="urn:microsoft.com/office/officeart/2005/8/layout/list1"/>
    <dgm:cxn modelId="{9E71ED36-2710-4FAF-A290-8712841E63B5}" type="presParOf" srcId="{F25B23E2-0FE1-4960-86F0-F777CFA695B3}" destId="{8DD8473E-0883-47C1-8696-08202B974737}" srcOrd="3" destOrd="0" presId="urn:microsoft.com/office/officeart/2005/8/layout/list1"/>
    <dgm:cxn modelId="{C3A54E4B-D664-4C48-9C3B-61F55B076528}" type="presParOf" srcId="{F25B23E2-0FE1-4960-86F0-F777CFA695B3}" destId="{FDCF6B93-B70D-4893-A6B0-8B6948C72B13}" srcOrd="4" destOrd="0" presId="urn:microsoft.com/office/officeart/2005/8/layout/list1"/>
    <dgm:cxn modelId="{AC35F090-BC55-4854-8EBB-DA4EC3080882}" type="presParOf" srcId="{FDCF6B93-B70D-4893-A6B0-8B6948C72B13}" destId="{00348EB2-5228-41D9-BBA5-1CAF3CCD9C8C}" srcOrd="0" destOrd="0" presId="urn:microsoft.com/office/officeart/2005/8/layout/list1"/>
    <dgm:cxn modelId="{46EA2961-A584-486D-8A97-2E0B1B44B2C1}" type="presParOf" srcId="{FDCF6B93-B70D-4893-A6B0-8B6948C72B13}" destId="{1D8A1111-BAA3-4D35-8C06-649F54A58483}" srcOrd="1" destOrd="0" presId="urn:microsoft.com/office/officeart/2005/8/layout/list1"/>
    <dgm:cxn modelId="{8CC8003B-4505-4FC4-BFF3-94051067A8BE}" type="presParOf" srcId="{F25B23E2-0FE1-4960-86F0-F777CFA695B3}" destId="{519EAF7B-D483-4A45-8EBA-545D1ADBB007}" srcOrd="5" destOrd="0" presId="urn:microsoft.com/office/officeart/2005/8/layout/list1"/>
    <dgm:cxn modelId="{D151E09A-A38B-48CB-AF6F-93032BFABBC9}" type="presParOf" srcId="{F25B23E2-0FE1-4960-86F0-F777CFA695B3}" destId="{52C9AAB3-D494-4851-8C02-85313C9DDF37}" srcOrd="6" destOrd="0" presId="urn:microsoft.com/office/officeart/2005/8/layout/list1"/>
    <dgm:cxn modelId="{10BACAB4-3C4E-4B6A-AC35-49918120C9B7}" type="presParOf" srcId="{F25B23E2-0FE1-4960-86F0-F777CFA695B3}" destId="{A32823BB-6D81-4958-9E56-57315EF8D6FA}" srcOrd="7" destOrd="0" presId="urn:microsoft.com/office/officeart/2005/8/layout/list1"/>
    <dgm:cxn modelId="{EBB77516-B769-45A0-9068-24A5C73AB56E}" type="presParOf" srcId="{F25B23E2-0FE1-4960-86F0-F777CFA695B3}" destId="{098040B0-5FA4-4B62-BB48-CF7A5E62C150}" srcOrd="8" destOrd="0" presId="urn:microsoft.com/office/officeart/2005/8/layout/list1"/>
    <dgm:cxn modelId="{7C1E43F7-E6B5-4FC8-801C-C9F98E52CBB1}" type="presParOf" srcId="{098040B0-5FA4-4B62-BB48-CF7A5E62C150}" destId="{5162B4B5-7C57-4B15-B234-A6DADC89F3FC}" srcOrd="0" destOrd="0" presId="urn:microsoft.com/office/officeart/2005/8/layout/list1"/>
    <dgm:cxn modelId="{ED5E55F6-6D7B-4868-ACB5-79EA4E2354C3}" type="presParOf" srcId="{098040B0-5FA4-4B62-BB48-CF7A5E62C150}" destId="{1C30D520-A8B6-4D2B-97FC-7A94F602B46E}" srcOrd="1" destOrd="0" presId="urn:microsoft.com/office/officeart/2005/8/layout/list1"/>
    <dgm:cxn modelId="{B6EA5D81-9CDB-4242-8D39-8DC577B41356}" type="presParOf" srcId="{F25B23E2-0FE1-4960-86F0-F777CFA695B3}" destId="{0A59FEAC-3A0A-43E3-98F4-F76D7B2543C2}" srcOrd="9" destOrd="0" presId="urn:microsoft.com/office/officeart/2005/8/layout/list1"/>
    <dgm:cxn modelId="{7ACD32BB-5857-42C2-AFBC-77CC509C5100}" type="presParOf" srcId="{F25B23E2-0FE1-4960-86F0-F777CFA695B3}" destId="{C4C448D1-C2DF-440A-939F-F05E23BEAA01}" srcOrd="10" destOrd="0" presId="urn:microsoft.com/office/officeart/2005/8/layout/list1"/>
    <dgm:cxn modelId="{0E83938A-8E41-4331-9DCF-CADB4A0C8B57}" type="presParOf" srcId="{F25B23E2-0FE1-4960-86F0-F777CFA695B3}" destId="{ACA1FCF6-5031-4948-9BE4-D8171FB0DCDD}" srcOrd="11" destOrd="0" presId="urn:microsoft.com/office/officeart/2005/8/layout/list1"/>
    <dgm:cxn modelId="{EB34CBC8-9A83-4DEB-8A03-A0CB582C8E3E}" type="presParOf" srcId="{F25B23E2-0FE1-4960-86F0-F777CFA695B3}" destId="{281F5A54-EBDE-4B5E-88BB-AF9DDA140A05}" srcOrd="12" destOrd="0" presId="urn:microsoft.com/office/officeart/2005/8/layout/list1"/>
    <dgm:cxn modelId="{DD644694-C304-4F30-A6D7-63CE421A7CC8}" type="presParOf" srcId="{281F5A54-EBDE-4B5E-88BB-AF9DDA140A05}" destId="{8BF6F6AC-A19C-4A81-BB11-20ABC997ED23}" srcOrd="0" destOrd="0" presId="urn:microsoft.com/office/officeart/2005/8/layout/list1"/>
    <dgm:cxn modelId="{227D0153-23EA-4BE1-B32E-FBF1513F0DCF}" type="presParOf" srcId="{281F5A54-EBDE-4B5E-88BB-AF9DDA140A05}" destId="{91E2AD9C-0B56-4312-A729-ACF10669BBFE}" srcOrd="1" destOrd="0" presId="urn:microsoft.com/office/officeart/2005/8/layout/list1"/>
    <dgm:cxn modelId="{BCBBCD71-82A2-4FBC-866C-FBDC088DACDE}" type="presParOf" srcId="{F25B23E2-0FE1-4960-86F0-F777CFA695B3}" destId="{AEB8654A-2D93-4710-B633-600804E2AD50}" srcOrd="13" destOrd="0" presId="urn:microsoft.com/office/officeart/2005/8/layout/list1"/>
    <dgm:cxn modelId="{40EF9787-6EEA-4F98-B617-57C4CA08D08B}" type="presParOf" srcId="{F25B23E2-0FE1-4960-86F0-F777CFA695B3}" destId="{B2A25CBF-BE69-4772-983D-27C0851E57AE}" srcOrd="14" destOrd="0" presId="urn:microsoft.com/office/officeart/2005/8/layout/list1"/>
    <dgm:cxn modelId="{F4B4EF90-A8F7-4EC0-B182-7EE14626DD13}" type="presParOf" srcId="{F25B23E2-0FE1-4960-86F0-F777CFA695B3}" destId="{DFC7DEAD-9FE2-473D-BE7E-1955BC265946}" srcOrd="15" destOrd="0" presId="urn:microsoft.com/office/officeart/2005/8/layout/list1"/>
    <dgm:cxn modelId="{C58AD232-807C-4AEF-BF36-2FE1DBC9714B}" type="presParOf" srcId="{F25B23E2-0FE1-4960-86F0-F777CFA695B3}" destId="{B5249732-4401-4E48-A68A-97662B532275}" srcOrd="16" destOrd="0" presId="urn:microsoft.com/office/officeart/2005/8/layout/list1"/>
    <dgm:cxn modelId="{9BA894D6-A6BA-4F65-BFF5-132942872307}" type="presParOf" srcId="{B5249732-4401-4E48-A68A-97662B532275}" destId="{60EEEE70-D511-426B-8042-ECD8C2AD21F4}" srcOrd="0" destOrd="0" presId="urn:microsoft.com/office/officeart/2005/8/layout/list1"/>
    <dgm:cxn modelId="{2C590469-AFB7-460C-973C-F6AC1CA955E6}" type="presParOf" srcId="{B5249732-4401-4E48-A68A-97662B532275}" destId="{1A123E8A-AED0-46C8-81D0-5C2C1B8F686F}" srcOrd="1" destOrd="0" presId="urn:microsoft.com/office/officeart/2005/8/layout/list1"/>
    <dgm:cxn modelId="{2369D6D8-5566-488F-9238-1C721731EF35}" type="presParOf" srcId="{F25B23E2-0FE1-4960-86F0-F777CFA695B3}" destId="{5ACEBF2A-B9D4-4B72-B85F-A9426B844ACB}" srcOrd="17" destOrd="0" presId="urn:microsoft.com/office/officeart/2005/8/layout/list1"/>
    <dgm:cxn modelId="{7C360B0C-3ADA-4790-BCF1-B79801AF58F9}" type="presParOf" srcId="{F25B23E2-0FE1-4960-86F0-F777CFA695B3}" destId="{2A9079F8-1230-401C-BB7D-FC7C938CBB85}"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5D2ADD7-6B7E-4591-8932-BD7A619865AA}"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fr-FR"/>
        </a:p>
      </dgm:t>
    </dgm:pt>
    <dgm:pt modelId="{F666D849-7910-4016-B5AF-99B6BD076F48}">
      <dgm:prSet/>
      <dgm:spPr/>
      <dgm:t>
        <a:bodyPr/>
        <a:lstStyle/>
        <a:p>
          <a:r>
            <a:rPr lang="fr-FR" baseline="0" dirty="0"/>
            <a:t>Cabinets infirmiers</a:t>
          </a:r>
          <a:endParaRPr lang="fr-FR" dirty="0"/>
        </a:p>
      </dgm:t>
    </dgm:pt>
    <dgm:pt modelId="{EBAC7A35-D6EA-4014-A950-976F985A77A7}" type="parTrans" cxnId="{FA6FE830-287E-47A2-BB2A-D15287082144}">
      <dgm:prSet/>
      <dgm:spPr/>
      <dgm:t>
        <a:bodyPr/>
        <a:lstStyle/>
        <a:p>
          <a:endParaRPr lang="fr-FR"/>
        </a:p>
      </dgm:t>
    </dgm:pt>
    <dgm:pt modelId="{DF0C5B06-A6CB-48F5-B28C-F463F53A9B6E}" type="sibTrans" cxnId="{FA6FE830-287E-47A2-BB2A-D15287082144}">
      <dgm:prSet/>
      <dgm:spPr/>
      <dgm:t>
        <a:bodyPr/>
        <a:lstStyle/>
        <a:p>
          <a:endParaRPr lang="fr-FR"/>
        </a:p>
      </dgm:t>
    </dgm:pt>
    <dgm:pt modelId="{E632A3DB-168E-44FA-BF57-2FF4547820BE}">
      <dgm:prSet/>
      <dgm:spPr/>
      <dgm:t>
        <a:bodyPr/>
        <a:lstStyle/>
        <a:p>
          <a:r>
            <a:rPr lang="fr-FR" baseline="0" dirty="0"/>
            <a:t>Cabinets M.K.</a:t>
          </a:r>
          <a:endParaRPr lang="fr-FR" dirty="0"/>
        </a:p>
      </dgm:t>
    </dgm:pt>
    <dgm:pt modelId="{F60F2431-2F4C-4E9E-B745-AB81685C5DE7}" type="parTrans" cxnId="{C3FE2A0D-EBD8-4A49-B8CF-2C0EECCA3BA7}">
      <dgm:prSet/>
      <dgm:spPr/>
      <dgm:t>
        <a:bodyPr/>
        <a:lstStyle/>
        <a:p>
          <a:endParaRPr lang="fr-FR"/>
        </a:p>
      </dgm:t>
    </dgm:pt>
    <dgm:pt modelId="{1EE437D0-1BA2-4C07-BAF4-6D1E14BB83AA}" type="sibTrans" cxnId="{C3FE2A0D-EBD8-4A49-B8CF-2C0EECCA3BA7}">
      <dgm:prSet/>
      <dgm:spPr/>
      <dgm:t>
        <a:bodyPr/>
        <a:lstStyle/>
        <a:p>
          <a:endParaRPr lang="fr-FR"/>
        </a:p>
      </dgm:t>
    </dgm:pt>
    <dgm:pt modelId="{19C1E052-CE59-43A0-B483-D147543240D9}">
      <dgm:prSet/>
      <dgm:spPr/>
      <dgm:t>
        <a:bodyPr/>
        <a:lstStyle/>
        <a:p>
          <a:r>
            <a:rPr lang="fr-FR" baseline="0" dirty="0"/>
            <a:t>Dentistes</a:t>
          </a:r>
          <a:endParaRPr lang="fr-FR" dirty="0"/>
        </a:p>
      </dgm:t>
    </dgm:pt>
    <dgm:pt modelId="{4DD13690-26A4-4D2E-8388-9A74180D63E6}" type="parTrans" cxnId="{FADE391A-20AD-46A6-8270-54A3D3E3D114}">
      <dgm:prSet/>
      <dgm:spPr/>
      <dgm:t>
        <a:bodyPr/>
        <a:lstStyle/>
        <a:p>
          <a:endParaRPr lang="fr-FR"/>
        </a:p>
      </dgm:t>
    </dgm:pt>
    <dgm:pt modelId="{D4B1BB08-B28E-45B3-9D40-9BBAAD24C5C0}" type="sibTrans" cxnId="{FADE391A-20AD-46A6-8270-54A3D3E3D114}">
      <dgm:prSet/>
      <dgm:spPr/>
      <dgm:t>
        <a:bodyPr/>
        <a:lstStyle/>
        <a:p>
          <a:endParaRPr lang="fr-FR"/>
        </a:p>
      </dgm:t>
    </dgm:pt>
    <dgm:pt modelId="{B9561892-892E-44E6-BF00-79DA76379887}">
      <dgm:prSet/>
      <dgm:spPr/>
      <dgm:t>
        <a:bodyPr/>
        <a:lstStyle/>
        <a:p>
          <a:r>
            <a:rPr lang="fr-FR" baseline="0" dirty="0"/>
            <a:t>Orthophonistes</a:t>
          </a:r>
          <a:endParaRPr lang="fr-FR" dirty="0"/>
        </a:p>
      </dgm:t>
    </dgm:pt>
    <dgm:pt modelId="{34B5C967-212B-477B-ABC0-B4CF3239D26E}" type="parTrans" cxnId="{D33C55B1-6F69-4FDC-AD4D-ED0AFB430BCE}">
      <dgm:prSet/>
      <dgm:spPr/>
      <dgm:t>
        <a:bodyPr/>
        <a:lstStyle/>
        <a:p>
          <a:endParaRPr lang="fr-FR"/>
        </a:p>
      </dgm:t>
    </dgm:pt>
    <dgm:pt modelId="{380B591C-D1D2-49A7-9CC9-C8B50D67396F}" type="sibTrans" cxnId="{D33C55B1-6F69-4FDC-AD4D-ED0AFB430BCE}">
      <dgm:prSet/>
      <dgm:spPr/>
      <dgm:t>
        <a:bodyPr/>
        <a:lstStyle/>
        <a:p>
          <a:endParaRPr lang="fr-FR"/>
        </a:p>
      </dgm:t>
    </dgm:pt>
    <dgm:pt modelId="{9DA91C8D-B6BF-4737-B05F-3FA516A97183}">
      <dgm:prSet/>
      <dgm:spPr/>
      <dgm:t>
        <a:bodyPr/>
        <a:lstStyle/>
        <a:p>
          <a:r>
            <a:rPr lang="fr-FR" baseline="0" dirty="0"/>
            <a:t>Diététicienne</a:t>
          </a:r>
          <a:endParaRPr lang="fr-FR" dirty="0"/>
        </a:p>
      </dgm:t>
    </dgm:pt>
    <dgm:pt modelId="{BDBE29BB-8504-4153-A8E7-3989A58C71B7}" type="parTrans" cxnId="{96415458-A806-45DC-920D-02755DD3D333}">
      <dgm:prSet/>
      <dgm:spPr/>
      <dgm:t>
        <a:bodyPr/>
        <a:lstStyle/>
        <a:p>
          <a:endParaRPr lang="fr-FR"/>
        </a:p>
      </dgm:t>
    </dgm:pt>
    <dgm:pt modelId="{3791EDAD-8D4C-4299-8AA9-8A102BB4DAEC}" type="sibTrans" cxnId="{96415458-A806-45DC-920D-02755DD3D333}">
      <dgm:prSet/>
      <dgm:spPr/>
      <dgm:t>
        <a:bodyPr/>
        <a:lstStyle/>
        <a:p>
          <a:endParaRPr lang="fr-FR"/>
        </a:p>
      </dgm:t>
    </dgm:pt>
    <dgm:pt modelId="{0A36AA2A-FDF7-41EF-9B00-963FDB4D77E4}">
      <dgm:prSet/>
      <dgm:spPr/>
      <dgm:t>
        <a:bodyPr/>
        <a:lstStyle/>
        <a:p>
          <a:r>
            <a:rPr lang="fr-FR" baseline="0" dirty="0"/>
            <a:t>Psychomotricienne</a:t>
          </a:r>
          <a:endParaRPr lang="fr-FR" dirty="0"/>
        </a:p>
      </dgm:t>
    </dgm:pt>
    <dgm:pt modelId="{01444362-F0C7-4959-98F6-3887BA595B74}" type="parTrans" cxnId="{437DE474-0D0A-46E5-A1F0-48857BF4C0FA}">
      <dgm:prSet/>
      <dgm:spPr/>
      <dgm:t>
        <a:bodyPr/>
        <a:lstStyle/>
        <a:p>
          <a:endParaRPr lang="fr-FR"/>
        </a:p>
      </dgm:t>
    </dgm:pt>
    <dgm:pt modelId="{3A4FB98F-DFAE-46FB-8A1E-05AA6EBF182A}" type="sibTrans" cxnId="{437DE474-0D0A-46E5-A1F0-48857BF4C0FA}">
      <dgm:prSet/>
      <dgm:spPr/>
      <dgm:t>
        <a:bodyPr/>
        <a:lstStyle/>
        <a:p>
          <a:endParaRPr lang="fr-FR"/>
        </a:p>
      </dgm:t>
    </dgm:pt>
    <dgm:pt modelId="{BC8DD947-34A6-4306-8DA4-E17CC1B0762F}">
      <dgm:prSet/>
      <dgm:spPr/>
      <dgm:t>
        <a:bodyPr/>
        <a:lstStyle/>
        <a:p>
          <a:r>
            <a:rPr lang="fr-FR" baseline="0" dirty="0"/>
            <a:t>Sage femme  </a:t>
          </a:r>
          <a:endParaRPr lang="fr-FR" dirty="0"/>
        </a:p>
      </dgm:t>
    </dgm:pt>
    <dgm:pt modelId="{FAB0E1C0-877B-4FC4-B2C2-5A5620EBDB8D}" type="parTrans" cxnId="{099B5640-65F1-43F6-8F9C-2D510B2D084F}">
      <dgm:prSet/>
      <dgm:spPr/>
      <dgm:t>
        <a:bodyPr/>
        <a:lstStyle/>
        <a:p>
          <a:endParaRPr lang="fr-FR"/>
        </a:p>
      </dgm:t>
    </dgm:pt>
    <dgm:pt modelId="{1C1A6B6A-6F05-48E8-905B-7425398BB303}" type="sibTrans" cxnId="{099B5640-65F1-43F6-8F9C-2D510B2D084F}">
      <dgm:prSet/>
      <dgm:spPr/>
      <dgm:t>
        <a:bodyPr/>
        <a:lstStyle/>
        <a:p>
          <a:endParaRPr lang="fr-FR"/>
        </a:p>
      </dgm:t>
    </dgm:pt>
    <dgm:pt modelId="{7506C5FC-F0F5-406E-917C-2BAA81833150}">
      <dgm:prSet/>
      <dgm:spPr/>
      <dgm:t>
        <a:bodyPr/>
        <a:lstStyle/>
        <a:p>
          <a:r>
            <a:rPr lang="fr-FR" baseline="0"/>
            <a:t>Pharmacie</a:t>
          </a:r>
          <a:endParaRPr lang="fr-FR"/>
        </a:p>
      </dgm:t>
    </dgm:pt>
    <dgm:pt modelId="{7A314F23-E648-4F60-B021-F695D14588B4}" type="parTrans" cxnId="{0E77622E-BF89-433C-AC9D-AEC7ADB2A97F}">
      <dgm:prSet/>
      <dgm:spPr/>
      <dgm:t>
        <a:bodyPr/>
        <a:lstStyle/>
        <a:p>
          <a:endParaRPr lang="fr-FR"/>
        </a:p>
      </dgm:t>
    </dgm:pt>
    <dgm:pt modelId="{A5A23246-2429-4F70-A67D-2E0B4F67D5B6}" type="sibTrans" cxnId="{0E77622E-BF89-433C-AC9D-AEC7ADB2A97F}">
      <dgm:prSet/>
      <dgm:spPr/>
      <dgm:t>
        <a:bodyPr/>
        <a:lstStyle/>
        <a:p>
          <a:endParaRPr lang="fr-FR"/>
        </a:p>
      </dgm:t>
    </dgm:pt>
    <dgm:pt modelId="{E6C76CD3-E22F-4865-A832-D53DEBB87F5C}">
      <dgm:prSet/>
      <dgm:spPr/>
      <dgm:t>
        <a:bodyPr/>
        <a:lstStyle/>
        <a:p>
          <a:r>
            <a:rPr lang="fr-FR" baseline="0"/>
            <a:t>SSIAD / EHPAD</a:t>
          </a:r>
          <a:endParaRPr lang="fr-FR"/>
        </a:p>
      </dgm:t>
    </dgm:pt>
    <dgm:pt modelId="{D51A25C8-19BF-45D0-8FCB-000F7FBDFAA2}" type="parTrans" cxnId="{0E1885A8-821D-4AF8-A8B2-8BC6F45701E9}">
      <dgm:prSet/>
      <dgm:spPr/>
      <dgm:t>
        <a:bodyPr/>
        <a:lstStyle/>
        <a:p>
          <a:endParaRPr lang="fr-FR"/>
        </a:p>
      </dgm:t>
    </dgm:pt>
    <dgm:pt modelId="{4BB21A66-37BE-41EC-BCC9-8553B5228DE8}" type="sibTrans" cxnId="{0E1885A8-821D-4AF8-A8B2-8BC6F45701E9}">
      <dgm:prSet/>
      <dgm:spPr/>
      <dgm:t>
        <a:bodyPr/>
        <a:lstStyle/>
        <a:p>
          <a:endParaRPr lang="fr-FR"/>
        </a:p>
      </dgm:t>
    </dgm:pt>
    <dgm:pt modelId="{7939303A-69D3-4118-B872-5FE14E972592}">
      <dgm:prSet/>
      <dgm:spPr/>
      <dgm:t>
        <a:bodyPr/>
        <a:lstStyle/>
        <a:p>
          <a:r>
            <a:rPr lang="fr-FR" baseline="0"/>
            <a:t>Infirmière du collège des Bauges</a:t>
          </a:r>
          <a:endParaRPr lang="fr-FR"/>
        </a:p>
      </dgm:t>
    </dgm:pt>
    <dgm:pt modelId="{2ACC2329-AA31-48C9-91B6-9FE29A9563DB}" type="parTrans" cxnId="{49016F85-BEDC-4973-AAD5-45D8ACF3929C}">
      <dgm:prSet/>
      <dgm:spPr/>
      <dgm:t>
        <a:bodyPr/>
        <a:lstStyle/>
        <a:p>
          <a:endParaRPr lang="fr-FR"/>
        </a:p>
      </dgm:t>
    </dgm:pt>
    <dgm:pt modelId="{74876523-8986-4CC8-8F9E-FC3DD6E5F6C7}" type="sibTrans" cxnId="{49016F85-BEDC-4973-AAD5-45D8ACF3929C}">
      <dgm:prSet/>
      <dgm:spPr/>
      <dgm:t>
        <a:bodyPr/>
        <a:lstStyle/>
        <a:p>
          <a:endParaRPr lang="fr-FR"/>
        </a:p>
      </dgm:t>
    </dgm:pt>
    <dgm:pt modelId="{1101E554-215E-4A1F-8A6E-5A17A53990E6}">
      <dgm:prSet/>
      <dgm:spPr/>
      <dgm:t>
        <a:bodyPr/>
        <a:lstStyle/>
        <a:p>
          <a:r>
            <a:rPr lang="fr-FR" baseline="0"/>
            <a:t>PMI</a:t>
          </a:r>
          <a:endParaRPr lang="fr-FR"/>
        </a:p>
      </dgm:t>
    </dgm:pt>
    <dgm:pt modelId="{3F3949A9-0A3F-4C01-900F-03D9265F643C}" type="parTrans" cxnId="{CB496483-B366-4AD4-BB76-739FBCD91665}">
      <dgm:prSet/>
      <dgm:spPr/>
      <dgm:t>
        <a:bodyPr/>
        <a:lstStyle/>
        <a:p>
          <a:endParaRPr lang="fr-FR"/>
        </a:p>
      </dgm:t>
    </dgm:pt>
    <dgm:pt modelId="{CEC2013D-D861-4A53-93AA-2DD2256B98E7}" type="sibTrans" cxnId="{CB496483-B366-4AD4-BB76-739FBCD91665}">
      <dgm:prSet/>
      <dgm:spPr/>
      <dgm:t>
        <a:bodyPr/>
        <a:lstStyle/>
        <a:p>
          <a:endParaRPr lang="fr-FR"/>
        </a:p>
      </dgm:t>
    </dgm:pt>
    <dgm:pt modelId="{2FAFDDA0-0536-4A25-B845-F75ADEE13B98}">
      <dgm:prSet/>
      <dgm:spPr/>
      <dgm:t>
        <a:bodyPr/>
        <a:lstStyle/>
        <a:p>
          <a:r>
            <a:rPr lang="fr-FR" baseline="0"/>
            <a:t>Maison des réseaux</a:t>
          </a:r>
          <a:endParaRPr lang="fr-FR"/>
        </a:p>
      </dgm:t>
    </dgm:pt>
    <dgm:pt modelId="{0741FB5F-553D-4D03-842C-882BC32C8A63}" type="parTrans" cxnId="{61075653-7270-4A1C-A84D-02C54455C0AD}">
      <dgm:prSet/>
      <dgm:spPr/>
      <dgm:t>
        <a:bodyPr/>
        <a:lstStyle/>
        <a:p>
          <a:endParaRPr lang="fr-FR"/>
        </a:p>
      </dgm:t>
    </dgm:pt>
    <dgm:pt modelId="{642683DC-8264-444C-894B-CE233A3E0D9B}" type="sibTrans" cxnId="{61075653-7270-4A1C-A84D-02C54455C0AD}">
      <dgm:prSet/>
      <dgm:spPr/>
      <dgm:t>
        <a:bodyPr/>
        <a:lstStyle/>
        <a:p>
          <a:endParaRPr lang="fr-FR"/>
        </a:p>
      </dgm:t>
    </dgm:pt>
    <dgm:pt modelId="{D705A56F-A1F9-46E0-B61C-1A0F12592661}">
      <dgm:prSet/>
      <dgm:spPr/>
      <dgm:t>
        <a:bodyPr/>
        <a:lstStyle/>
        <a:p>
          <a:r>
            <a:rPr lang="fr-FR" baseline="0"/>
            <a:t>ARS / CPAM</a:t>
          </a:r>
          <a:endParaRPr lang="fr-FR"/>
        </a:p>
      </dgm:t>
    </dgm:pt>
    <dgm:pt modelId="{ADEC1B32-38A1-4F3B-8E39-7D7E92AA3324}" type="parTrans" cxnId="{FF587D69-B229-4B83-856C-7B2FBE5156F5}">
      <dgm:prSet/>
      <dgm:spPr/>
      <dgm:t>
        <a:bodyPr/>
        <a:lstStyle/>
        <a:p>
          <a:endParaRPr lang="fr-FR"/>
        </a:p>
      </dgm:t>
    </dgm:pt>
    <dgm:pt modelId="{C2DF73D9-91AE-47FE-BD13-5FA82AB7B3A3}" type="sibTrans" cxnId="{FF587D69-B229-4B83-856C-7B2FBE5156F5}">
      <dgm:prSet/>
      <dgm:spPr/>
      <dgm:t>
        <a:bodyPr/>
        <a:lstStyle/>
        <a:p>
          <a:endParaRPr lang="fr-FR"/>
        </a:p>
      </dgm:t>
    </dgm:pt>
    <dgm:pt modelId="{A904D5B1-3CEE-44BA-AC0C-D593CC6FA797}">
      <dgm:prSet/>
      <dgm:spPr/>
      <dgm:t>
        <a:bodyPr/>
        <a:lstStyle/>
        <a:p>
          <a:r>
            <a:rPr lang="fr-FR" dirty="0"/>
            <a:t>Médecins</a:t>
          </a:r>
        </a:p>
      </dgm:t>
    </dgm:pt>
    <dgm:pt modelId="{48E51418-6B64-411E-BE04-A7D12FFDB4E9}" type="parTrans" cxnId="{F2B363AB-DCFE-4490-89C6-901D6AEDB538}">
      <dgm:prSet/>
      <dgm:spPr/>
      <dgm:t>
        <a:bodyPr/>
        <a:lstStyle/>
        <a:p>
          <a:endParaRPr lang="fr-FR"/>
        </a:p>
      </dgm:t>
    </dgm:pt>
    <dgm:pt modelId="{324F0B93-35EC-49BC-BE54-7784634D4B01}" type="sibTrans" cxnId="{F2B363AB-DCFE-4490-89C6-901D6AEDB538}">
      <dgm:prSet/>
      <dgm:spPr/>
      <dgm:t>
        <a:bodyPr/>
        <a:lstStyle/>
        <a:p>
          <a:endParaRPr lang="fr-FR"/>
        </a:p>
      </dgm:t>
    </dgm:pt>
    <dgm:pt modelId="{6444E86B-EA7C-4149-BFB3-522741A5E504}" type="pres">
      <dgm:prSet presAssocID="{E5D2ADD7-6B7E-4591-8932-BD7A619865AA}" presName="diagram" presStyleCnt="0">
        <dgm:presLayoutVars>
          <dgm:dir/>
          <dgm:resizeHandles val="exact"/>
        </dgm:presLayoutVars>
      </dgm:prSet>
      <dgm:spPr/>
    </dgm:pt>
    <dgm:pt modelId="{17E7F8BA-1B20-4BB1-B4FF-EE887CC4E8AD}" type="pres">
      <dgm:prSet presAssocID="{F666D849-7910-4016-B5AF-99B6BD076F48}" presName="node" presStyleLbl="node1" presStyleIdx="0" presStyleCnt="14" custLinFactX="8378" custLinFactY="14766" custLinFactNeighborX="100000" custLinFactNeighborY="100000">
        <dgm:presLayoutVars>
          <dgm:bulletEnabled val="1"/>
        </dgm:presLayoutVars>
      </dgm:prSet>
      <dgm:spPr/>
    </dgm:pt>
    <dgm:pt modelId="{809EE3D9-7C6A-424F-A945-88FCC02EC15E}" type="pres">
      <dgm:prSet presAssocID="{DF0C5B06-A6CB-48F5-B28C-F463F53A9B6E}" presName="sibTrans" presStyleCnt="0"/>
      <dgm:spPr/>
    </dgm:pt>
    <dgm:pt modelId="{D93045EE-1E12-4761-B514-06D65B9CE2A4}" type="pres">
      <dgm:prSet presAssocID="{E632A3DB-168E-44FA-BF57-2FF4547820BE}" presName="node" presStyleLbl="node1" presStyleIdx="1" presStyleCnt="14">
        <dgm:presLayoutVars>
          <dgm:bulletEnabled val="1"/>
        </dgm:presLayoutVars>
      </dgm:prSet>
      <dgm:spPr/>
    </dgm:pt>
    <dgm:pt modelId="{25DAE5A2-D329-4770-92E6-3216B8AFA5D9}" type="pres">
      <dgm:prSet presAssocID="{1EE437D0-1BA2-4C07-BAF4-6D1E14BB83AA}" presName="sibTrans" presStyleCnt="0"/>
      <dgm:spPr/>
    </dgm:pt>
    <dgm:pt modelId="{851FB429-5ED2-40E7-A386-A3A8452A5E2A}" type="pres">
      <dgm:prSet presAssocID="{19C1E052-CE59-43A0-B483-D147543240D9}" presName="node" presStyleLbl="node1" presStyleIdx="2" presStyleCnt="14">
        <dgm:presLayoutVars>
          <dgm:bulletEnabled val="1"/>
        </dgm:presLayoutVars>
      </dgm:prSet>
      <dgm:spPr/>
    </dgm:pt>
    <dgm:pt modelId="{79E85812-0511-44EE-BFCD-73894C3BE449}" type="pres">
      <dgm:prSet presAssocID="{D4B1BB08-B28E-45B3-9D40-9BBAAD24C5C0}" presName="sibTrans" presStyleCnt="0"/>
      <dgm:spPr/>
    </dgm:pt>
    <dgm:pt modelId="{3E8C62D9-7D15-4389-88EF-6EC9F6A25948}" type="pres">
      <dgm:prSet presAssocID="{A904D5B1-3CEE-44BA-AC0C-D593CC6FA797}" presName="node" presStyleLbl="node1" presStyleIdx="3" presStyleCnt="14">
        <dgm:presLayoutVars>
          <dgm:bulletEnabled val="1"/>
        </dgm:presLayoutVars>
      </dgm:prSet>
      <dgm:spPr/>
    </dgm:pt>
    <dgm:pt modelId="{B374E073-D55D-4A2A-8FFF-580D15BEEF56}" type="pres">
      <dgm:prSet presAssocID="{324F0B93-35EC-49BC-BE54-7784634D4B01}" presName="sibTrans" presStyleCnt="0"/>
      <dgm:spPr/>
    </dgm:pt>
    <dgm:pt modelId="{A4B5BD0D-3B5F-488A-BA8E-5D9C5AD193B5}" type="pres">
      <dgm:prSet presAssocID="{B9561892-892E-44E6-BF00-79DA76379887}" presName="node" presStyleLbl="node1" presStyleIdx="4" presStyleCnt="14">
        <dgm:presLayoutVars>
          <dgm:bulletEnabled val="1"/>
        </dgm:presLayoutVars>
      </dgm:prSet>
      <dgm:spPr/>
    </dgm:pt>
    <dgm:pt modelId="{67FD6CF7-6F18-4759-9852-DB07047DCA3D}" type="pres">
      <dgm:prSet presAssocID="{380B591C-D1D2-49A7-9CC9-C8B50D67396F}" presName="sibTrans" presStyleCnt="0"/>
      <dgm:spPr/>
    </dgm:pt>
    <dgm:pt modelId="{E7C372BD-E71D-492D-9FA6-150DED090E01}" type="pres">
      <dgm:prSet presAssocID="{9DA91C8D-B6BF-4737-B05F-3FA516A97183}" presName="node" presStyleLbl="node1" presStyleIdx="5" presStyleCnt="14" custLinFactX="-10404" custLinFactY="19013" custLinFactNeighborX="-100000" custLinFactNeighborY="100000">
        <dgm:presLayoutVars>
          <dgm:bulletEnabled val="1"/>
        </dgm:presLayoutVars>
      </dgm:prSet>
      <dgm:spPr/>
    </dgm:pt>
    <dgm:pt modelId="{DB3A34F1-22FD-4009-8C1D-DCF9335B36C8}" type="pres">
      <dgm:prSet presAssocID="{3791EDAD-8D4C-4299-8AA9-8A102BB4DAEC}" presName="sibTrans" presStyleCnt="0"/>
      <dgm:spPr/>
    </dgm:pt>
    <dgm:pt modelId="{4563FA4D-968A-4E3C-93BF-58E2EB977D82}" type="pres">
      <dgm:prSet presAssocID="{0A36AA2A-FDF7-41EF-9B00-963FDB4D77E4}" presName="node" presStyleLbl="node1" presStyleIdx="6" presStyleCnt="14">
        <dgm:presLayoutVars>
          <dgm:bulletEnabled val="1"/>
        </dgm:presLayoutVars>
      </dgm:prSet>
      <dgm:spPr/>
    </dgm:pt>
    <dgm:pt modelId="{DB7F4893-7CBB-4DD0-8D2E-5FB9DE8898B5}" type="pres">
      <dgm:prSet presAssocID="{3A4FB98F-DFAE-46FB-8A1E-05AA6EBF182A}" presName="sibTrans" presStyleCnt="0"/>
      <dgm:spPr/>
    </dgm:pt>
    <dgm:pt modelId="{D4A1D87A-1515-402E-A6B8-2FC3314D5108}" type="pres">
      <dgm:prSet presAssocID="{BC8DD947-34A6-4306-8DA4-E17CC1B0762F}" presName="node" presStyleLbl="node1" presStyleIdx="7" presStyleCnt="14">
        <dgm:presLayoutVars>
          <dgm:bulletEnabled val="1"/>
        </dgm:presLayoutVars>
      </dgm:prSet>
      <dgm:spPr/>
    </dgm:pt>
    <dgm:pt modelId="{CA5B12A1-9F5A-4494-B092-506D9BE0D304}" type="pres">
      <dgm:prSet presAssocID="{1C1A6B6A-6F05-48E8-905B-7425398BB303}" presName="sibTrans" presStyleCnt="0"/>
      <dgm:spPr/>
    </dgm:pt>
    <dgm:pt modelId="{0F3EDE84-7199-4BD5-A10B-33C1290F9E3F}" type="pres">
      <dgm:prSet presAssocID="{7506C5FC-F0F5-406E-917C-2BAA81833150}" presName="node" presStyleLbl="node1" presStyleIdx="8" presStyleCnt="14" custLinFactY="-100000" custLinFactNeighborX="-506" custLinFactNeighborY="-134829">
        <dgm:presLayoutVars>
          <dgm:bulletEnabled val="1"/>
        </dgm:presLayoutVars>
      </dgm:prSet>
      <dgm:spPr/>
    </dgm:pt>
    <dgm:pt modelId="{6258BECA-9E20-4FAD-BD29-31D980DE7163}" type="pres">
      <dgm:prSet presAssocID="{A5A23246-2429-4F70-A67D-2E0B4F67D5B6}" presName="sibTrans" presStyleCnt="0"/>
      <dgm:spPr/>
    </dgm:pt>
    <dgm:pt modelId="{9B0AF259-2224-4A63-92A7-FEA9C9168DF2}" type="pres">
      <dgm:prSet presAssocID="{E6C76CD3-E22F-4865-A832-D53DEBB87F5C}" presName="node" presStyleLbl="node1" presStyleIdx="9" presStyleCnt="14">
        <dgm:presLayoutVars>
          <dgm:bulletEnabled val="1"/>
        </dgm:presLayoutVars>
      </dgm:prSet>
      <dgm:spPr/>
    </dgm:pt>
    <dgm:pt modelId="{DBE1AD42-07F6-4A58-BCBC-2D42D2FD8D4B}" type="pres">
      <dgm:prSet presAssocID="{4BB21A66-37BE-41EC-BCC9-8553B5228DE8}" presName="sibTrans" presStyleCnt="0"/>
      <dgm:spPr/>
    </dgm:pt>
    <dgm:pt modelId="{19358441-6A09-4445-90E0-46DF5FCDB0D8}" type="pres">
      <dgm:prSet presAssocID="{7939303A-69D3-4118-B872-5FE14E972592}" presName="node" presStyleLbl="node1" presStyleIdx="10" presStyleCnt="14">
        <dgm:presLayoutVars>
          <dgm:bulletEnabled val="1"/>
        </dgm:presLayoutVars>
      </dgm:prSet>
      <dgm:spPr/>
    </dgm:pt>
    <dgm:pt modelId="{3548E4DE-BBD9-4E96-ADCE-FCEAE58A7655}" type="pres">
      <dgm:prSet presAssocID="{74876523-8986-4CC8-8F9E-FC3DD6E5F6C7}" presName="sibTrans" presStyleCnt="0"/>
      <dgm:spPr/>
    </dgm:pt>
    <dgm:pt modelId="{FFC6A0B9-9155-421A-B168-53615CACEE3B}" type="pres">
      <dgm:prSet presAssocID="{1101E554-215E-4A1F-8A6E-5A17A53990E6}" presName="node" presStyleLbl="node1" presStyleIdx="11" presStyleCnt="14">
        <dgm:presLayoutVars>
          <dgm:bulletEnabled val="1"/>
        </dgm:presLayoutVars>
      </dgm:prSet>
      <dgm:spPr/>
    </dgm:pt>
    <dgm:pt modelId="{C0223E68-5203-4B51-B26B-C2EAE19F2D11}" type="pres">
      <dgm:prSet presAssocID="{CEC2013D-D861-4A53-93AA-2DD2256B98E7}" presName="sibTrans" presStyleCnt="0"/>
      <dgm:spPr/>
    </dgm:pt>
    <dgm:pt modelId="{C325F7DE-2EF0-499E-B7CD-0F16426C3D28}" type="pres">
      <dgm:prSet presAssocID="{2FAFDDA0-0536-4A25-B845-F75ADEE13B98}" presName="node" presStyleLbl="node1" presStyleIdx="12" presStyleCnt="14">
        <dgm:presLayoutVars>
          <dgm:bulletEnabled val="1"/>
        </dgm:presLayoutVars>
      </dgm:prSet>
      <dgm:spPr/>
    </dgm:pt>
    <dgm:pt modelId="{93C35ECA-22C3-42B8-89ED-437C02ED1BB2}" type="pres">
      <dgm:prSet presAssocID="{642683DC-8264-444C-894B-CE233A3E0D9B}" presName="sibTrans" presStyleCnt="0"/>
      <dgm:spPr/>
    </dgm:pt>
    <dgm:pt modelId="{3D6CE6CD-C4A7-4F57-91BC-C6186674D3D1}" type="pres">
      <dgm:prSet presAssocID="{D705A56F-A1F9-46E0-B61C-1A0F12592661}" presName="node" presStyleLbl="node1" presStyleIdx="13" presStyleCnt="14">
        <dgm:presLayoutVars>
          <dgm:bulletEnabled val="1"/>
        </dgm:presLayoutVars>
      </dgm:prSet>
      <dgm:spPr/>
    </dgm:pt>
  </dgm:ptLst>
  <dgm:cxnLst>
    <dgm:cxn modelId="{23DE6D05-08D8-4E04-BFB4-75231E670BBC}" type="presOf" srcId="{BC8DD947-34A6-4306-8DA4-E17CC1B0762F}" destId="{D4A1D87A-1515-402E-A6B8-2FC3314D5108}" srcOrd="0" destOrd="0" presId="urn:microsoft.com/office/officeart/2005/8/layout/default"/>
    <dgm:cxn modelId="{12FE3808-1D8D-4AA8-BD81-11EF0481EA5E}" type="presOf" srcId="{E5D2ADD7-6B7E-4591-8932-BD7A619865AA}" destId="{6444E86B-EA7C-4149-BFB3-522741A5E504}" srcOrd="0" destOrd="0" presId="urn:microsoft.com/office/officeart/2005/8/layout/default"/>
    <dgm:cxn modelId="{C3FE2A0D-EBD8-4A49-B8CF-2C0EECCA3BA7}" srcId="{E5D2ADD7-6B7E-4591-8932-BD7A619865AA}" destId="{E632A3DB-168E-44FA-BF57-2FF4547820BE}" srcOrd="1" destOrd="0" parTransId="{F60F2431-2F4C-4E9E-B745-AB81685C5DE7}" sibTransId="{1EE437D0-1BA2-4C07-BAF4-6D1E14BB83AA}"/>
    <dgm:cxn modelId="{FADE391A-20AD-46A6-8270-54A3D3E3D114}" srcId="{E5D2ADD7-6B7E-4591-8932-BD7A619865AA}" destId="{19C1E052-CE59-43A0-B483-D147543240D9}" srcOrd="2" destOrd="0" parTransId="{4DD13690-26A4-4D2E-8388-9A74180D63E6}" sibTransId="{D4B1BB08-B28E-45B3-9D40-9BBAAD24C5C0}"/>
    <dgm:cxn modelId="{0BB18023-38DF-49A5-B7B6-7C9ADEF0E507}" type="presOf" srcId="{0A36AA2A-FDF7-41EF-9B00-963FDB4D77E4}" destId="{4563FA4D-968A-4E3C-93BF-58E2EB977D82}" srcOrd="0" destOrd="0" presId="urn:microsoft.com/office/officeart/2005/8/layout/default"/>
    <dgm:cxn modelId="{88E4D227-AA10-4C8A-9CB8-8175524F1370}" type="presOf" srcId="{F666D849-7910-4016-B5AF-99B6BD076F48}" destId="{17E7F8BA-1B20-4BB1-B4FF-EE887CC4E8AD}" srcOrd="0" destOrd="0" presId="urn:microsoft.com/office/officeart/2005/8/layout/default"/>
    <dgm:cxn modelId="{E970C828-3379-49CC-AE58-6B4DB8A2564D}" type="presOf" srcId="{2FAFDDA0-0536-4A25-B845-F75ADEE13B98}" destId="{C325F7DE-2EF0-499E-B7CD-0F16426C3D28}" srcOrd="0" destOrd="0" presId="urn:microsoft.com/office/officeart/2005/8/layout/default"/>
    <dgm:cxn modelId="{0E77622E-BF89-433C-AC9D-AEC7ADB2A97F}" srcId="{E5D2ADD7-6B7E-4591-8932-BD7A619865AA}" destId="{7506C5FC-F0F5-406E-917C-2BAA81833150}" srcOrd="8" destOrd="0" parTransId="{7A314F23-E648-4F60-B021-F695D14588B4}" sibTransId="{A5A23246-2429-4F70-A67D-2E0B4F67D5B6}"/>
    <dgm:cxn modelId="{FA6FE830-287E-47A2-BB2A-D15287082144}" srcId="{E5D2ADD7-6B7E-4591-8932-BD7A619865AA}" destId="{F666D849-7910-4016-B5AF-99B6BD076F48}" srcOrd="0" destOrd="0" parTransId="{EBAC7A35-D6EA-4014-A950-976F985A77A7}" sibTransId="{DF0C5B06-A6CB-48F5-B28C-F463F53A9B6E}"/>
    <dgm:cxn modelId="{FE5D9C3C-7700-4CEC-8886-5A4CA18D9100}" type="presOf" srcId="{19C1E052-CE59-43A0-B483-D147543240D9}" destId="{851FB429-5ED2-40E7-A386-A3A8452A5E2A}" srcOrd="0" destOrd="0" presId="urn:microsoft.com/office/officeart/2005/8/layout/default"/>
    <dgm:cxn modelId="{EBC34B40-9B0E-4FDE-A1EC-8CEFCAB89277}" type="presOf" srcId="{E632A3DB-168E-44FA-BF57-2FF4547820BE}" destId="{D93045EE-1E12-4761-B514-06D65B9CE2A4}" srcOrd="0" destOrd="0" presId="urn:microsoft.com/office/officeart/2005/8/layout/default"/>
    <dgm:cxn modelId="{099B5640-65F1-43F6-8F9C-2D510B2D084F}" srcId="{E5D2ADD7-6B7E-4591-8932-BD7A619865AA}" destId="{BC8DD947-34A6-4306-8DA4-E17CC1B0762F}" srcOrd="7" destOrd="0" parTransId="{FAB0E1C0-877B-4FC4-B2C2-5A5620EBDB8D}" sibTransId="{1C1A6B6A-6F05-48E8-905B-7425398BB303}"/>
    <dgm:cxn modelId="{60BE0560-B05A-4769-9B15-4741EB4799B5}" type="presOf" srcId="{9DA91C8D-B6BF-4737-B05F-3FA516A97183}" destId="{E7C372BD-E71D-492D-9FA6-150DED090E01}" srcOrd="0" destOrd="0" presId="urn:microsoft.com/office/officeart/2005/8/layout/default"/>
    <dgm:cxn modelId="{5162C665-F5CA-472A-B162-F006ECC39537}" type="presOf" srcId="{B9561892-892E-44E6-BF00-79DA76379887}" destId="{A4B5BD0D-3B5F-488A-BA8E-5D9C5AD193B5}" srcOrd="0" destOrd="0" presId="urn:microsoft.com/office/officeart/2005/8/layout/default"/>
    <dgm:cxn modelId="{FF587D69-B229-4B83-856C-7B2FBE5156F5}" srcId="{E5D2ADD7-6B7E-4591-8932-BD7A619865AA}" destId="{D705A56F-A1F9-46E0-B61C-1A0F12592661}" srcOrd="13" destOrd="0" parTransId="{ADEC1B32-38A1-4F3B-8E39-7D7E92AA3324}" sibTransId="{C2DF73D9-91AE-47FE-BD13-5FA82AB7B3A3}"/>
    <dgm:cxn modelId="{61075653-7270-4A1C-A84D-02C54455C0AD}" srcId="{E5D2ADD7-6B7E-4591-8932-BD7A619865AA}" destId="{2FAFDDA0-0536-4A25-B845-F75ADEE13B98}" srcOrd="12" destOrd="0" parTransId="{0741FB5F-553D-4D03-842C-882BC32C8A63}" sibTransId="{642683DC-8264-444C-894B-CE233A3E0D9B}"/>
    <dgm:cxn modelId="{437DE474-0D0A-46E5-A1F0-48857BF4C0FA}" srcId="{E5D2ADD7-6B7E-4591-8932-BD7A619865AA}" destId="{0A36AA2A-FDF7-41EF-9B00-963FDB4D77E4}" srcOrd="6" destOrd="0" parTransId="{01444362-F0C7-4959-98F6-3887BA595B74}" sibTransId="{3A4FB98F-DFAE-46FB-8A1E-05AA6EBF182A}"/>
    <dgm:cxn modelId="{96415458-A806-45DC-920D-02755DD3D333}" srcId="{E5D2ADD7-6B7E-4591-8932-BD7A619865AA}" destId="{9DA91C8D-B6BF-4737-B05F-3FA516A97183}" srcOrd="5" destOrd="0" parTransId="{BDBE29BB-8504-4153-A8E7-3989A58C71B7}" sibTransId="{3791EDAD-8D4C-4299-8AA9-8A102BB4DAEC}"/>
    <dgm:cxn modelId="{675B177A-1C56-488F-98CA-40857C1DC984}" type="presOf" srcId="{1101E554-215E-4A1F-8A6E-5A17A53990E6}" destId="{FFC6A0B9-9155-421A-B168-53615CACEE3B}" srcOrd="0" destOrd="0" presId="urn:microsoft.com/office/officeart/2005/8/layout/default"/>
    <dgm:cxn modelId="{3C48E07A-97C9-4FFF-816E-49979B0E32B9}" type="presOf" srcId="{A904D5B1-3CEE-44BA-AC0C-D593CC6FA797}" destId="{3E8C62D9-7D15-4389-88EF-6EC9F6A25948}" srcOrd="0" destOrd="0" presId="urn:microsoft.com/office/officeart/2005/8/layout/default"/>
    <dgm:cxn modelId="{CB496483-B366-4AD4-BB76-739FBCD91665}" srcId="{E5D2ADD7-6B7E-4591-8932-BD7A619865AA}" destId="{1101E554-215E-4A1F-8A6E-5A17A53990E6}" srcOrd="11" destOrd="0" parTransId="{3F3949A9-0A3F-4C01-900F-03D9265F643C}" sibTransId="{CEC2013D-D861-4A53-93AA-2DD2256B98E7}"/>
    <dgm:cxn modelId="{49016F85-BEDC-4973-AAD5-45D8ACF3929C}" srcId="{E5D2ADD7-6B7E-4591-8932-BD7A619865AA}" destId="{7939303A-69D3-4118-B872-5FE14E972592}" srcOrd="10" destOrd="0" parTransId="{2ACC2329-AA31-48C9-91B6-9FE29A9563DB}" sibTransId="{74876523-8986-4CC8-8F9E-FC3DD6E5F6C7}"/>
    <dgm:cxn modelId="{0E1885A8-821D-4AF8-A8B2-8BC6F45701E9}" srcId="{E5D2ADD7-6B7E-4591-8932-BD7A619865AA}" destId="{E6C76CD3-E22F-4865-A832-D53DEBB87F5C}" srcOrd="9" destOrd="0" parTransId="{D51A25C8-19BF-45D0-8FCB-000F7FBDFAA2}" sibTransId="{4BB21A66-37BE-41EC-BCC9-8553B5228DE8}"/>
    <dgm:cxn modelId="{9B3D14A9-8115-44AA-B631-CBC3802760F8}" type="presOf" srcId="{D705A56F-A1F9-46E0-B61C-1A0F12592661}" destId="{3D6CE6CD-C4A7-4F57-91BC-C6186674D3D1}" srcOrd="0" destOrd="0" presId="urn:microsoft.com/office/officeart/2005/8/layout/default"/>
    <dgm:cxn modelId="{F2B363AB-DCFE-4490-89C6-901D6AEDB538}" srcId="{E5D2ADD7-6B7E-4591-8932-BD7A619865AA}" destId="{A904D5B1-3CEE-44BA-AC0C-D593CC6FA797}" srcOrd="3" destOrd="0" parTransId="{48E51418-6B64-411E-BE04-A7D12FFDB4E9}" sibTransId="{324F0B93-35EC-49BC-BE54-7784634D4B01}"/>
    <dgm:cxn modelId="{D33C55B1-6F69-4FDC-AD4D-ED0AFB430BCE}" srcId="{E5D2ADD7-6B7E-4591-8932-BD7A619865AA}" destId="{B9561892-892E-44E6-BF00-79DA76379887}" srcOrd="4" destOrd="0" parTransId="{34B5C967-212B-477B-ABC0-B4CF3239D26E}" sibTransId="{380B591C-D1D2-49A7-9CC9-C8B50D67396F}"/>
    <dgm:cxn modelId="{85A509B9-9160-4A2F-A6DE-6C534EB97EB3}" type="presOf" srcId="{E6C76CD3-E22F-4865-A832-D53DEBB87F5C}" destId="{9B0AF259-2224-4A63-92A7-FEA9C9168DF2}" srcOrd="0" destOrd="0" presId="urn:microsoft.com/office/officeart/2005/8/layout/default"/>
    <dgm:cxn modelId="{51C0C0CE-364C-404A-9577-C1CD028AD84D}" type="presOf" srcId="{7506C5FC-F0F5-406E-917C-2BAA81833150}" destId="{0F3EDE84-7199-4BD5-A10B-33C1290F9E3F}" srcOrd="0" destOrd="0" presId="urn:microsoft.com/office/officeart/2005/8/layout/default"/>
    <dgm:cxn modelId="{2F37D2F2-36CD-477D-BDAB-41C4D458541B}" type="presOf" srcId="{7939303A-69D3-4118-B872-5FE14E972592}" destId="{19358441-6A09-4445-90E0-46DF5FCDB0D8}" srcOrd="0" destOrd="0" presId="urn:microsoft.com/office/officeart/2005/8/layout/default"/>
    <dgm:cxn modelId="{DA8D4F20-2F0E-4A83-A8BB-8D0E0A1E215E}" type="presParOf" srcId="{6444E86B-EA7C-4149-BFB3-522741A5E504}" destId="{17E7F8BA-1B20-4BB1-B4FF-EE887CC4E8AD}" srcOrd="0" destOrd="0" presId="urn:microsoft.com/office/officeart/2005/8/layout/default"/>
    <dgm:cxn modelId="{576EE6DC-6511-4029-BAAB-EA6295369D09}" type="presParOf" srcId="{6444E86B-EA7C-4149-BFB3-522741A5E504}" destId="{809EE3D9-7C6A-424F-A945-88FCC02EC15E}" srcOrd="1" destOrd="0" presId="urn:microsoft.com/office/officeart/2005/8/layout/default"/>
    <dgm:cxn modelId="{B5C83732-B56B-4DC3-9A36-B7A645B764CB}" type="presParOf" srcId="{6444E86B-EA7C-4149-BFB3-522741A5E504}" destId="{D93045EE-1E12-4761-B514-06D65B9CE2A4}" srcOrd="2" destOrd="0" presId="urn:microsoft.com/office/officeart/2005/8/layout/default"/>
    <dgm:cxn modelId="{4D129904-E0B4-429B-8948-387EF79DA997}" type="presParOf" srcId="{6444E86B-EA7C-4149-BFB3-522741A5E504}" destId="{25DAE5A2-D329-4770-92E6-3216B8AFA5D9}" srcOrd="3" destOrd="0" presId="urn:microsoft.com/office/officeart/2005/8/layout/default"/>
    <dgm:cxn modelId="{49584F86-F441-4C68-8F30-36828E3ED9A4}" type="presParOf" srcId="{6444E86B-EA7C-4149-BFB3-522741A5E504}" destId="{851FB429-5ED2-40E7-A386-A3A8452A5E2A}" srcOrd="4" destOrd="0" presId="urn:microsoft.com/office/officeart/2005/8/layout/default"/>
    <dgm:cxn modelId="{74BFD97A-0D95-4B04-82E8-30A25F435826}" type="presParOf" srcId="{6444E86B-EA7C-4149-BFB3-522741A5E504}" destId="{79E85812-0511-44EE-BFCD-73894C3BE449}" srcOrd="5" destOrd="0" presId="urn:microsoft.com/office/officeart/2005/8/layout/default"/>
    <dgm:cxn modelId="{D5EA110B-104F-428C-BE72-AEA7D94A2039}" type="presParOf" srcId="{6444E86B-EA7C-4149-BFB3-522741A5E504}" destId="{3E8C62D9-7D15-4389-88EF-6EC9F6A25948}" srcOrd="6" destOrd="0" presId="urn:microsoft.com/office/officeart/2005/8/layout/default"/>
    <dgm:cxn modelId="{141B4F3E-5F6F-47D6-A9BE-82CA9D001A06}" type="presParOf" srcId="{6444E86B-EA7C-4149-BFB3-522741A5E504}" destId="{B374E073-D55D-4A2A-8FFF-580D15BEEF56}" srcOrd="7" destOrd="0" presId="urn:microsoft.com/office/officeart/2005/8/layout/default"/>
    <dgm:cxn modelId="{B41644D3-196D-4A9D-A49F-B7E86BE90955}" type="presParOf" srcId="{6444E86B-EA7C-4149-BFB3-522741A5E504}" destId="{A4B5BD0D-3B5F-488A-BA8E-5D9C5AD193B5}" srcOrd="8" destOrd="0" presId="urn:microsoft.com/office/officeart/2005/8/layout/default"/>
    <dgm:cxn modelId="{F84F7D34-11ED-4331-BB99-3BABDD403FA0}" type="presParOf" srcId="{6444E86B-EA7C-4149-BFB3-522741A5E504}" destId="{67FD6CF7-6F18-4759-9852-DB07047DCA3D}" srcOrd="9" destOrd="0" presId="urn:microsoft.com/office/officeart/2005/8/layout/default"/>
    <dgm:cxn modelId="{86ABA4F3-67DE-45D9-BD4A-05E0146EF594}" type="presParOf" srcId="{6444E86B-EA7C-4149-BFB3-522741A5E504}" destId="{E7C372BD-E71D-492D-9FA6-150DED090E01}" srcOrd="10" destOrd="0" presId="urn:microsoft.com/office/officeart/2005/8/layout/default"/>
    <dgm:cxn modelId="{C5F376F4-2176-41DD-8677-9E7223301F6C}" type="presParOf" srcId="{6444E86B-EA7C-4149-BFB3-522741A5E504}" destId="{DB3A34F1-22FD-4009-8C1D-DCF9335B36C8}" srcOrd="11" destOrd="0" presId="urn:microsoft.com/office/officeart/2005/8/layout/default"/>
    <dgm:cxn modelId="{AE7648B1-6109-4738-8414-8BD71C7EB6DE}" type="presParOf" srcId="{6444E86B-EA7C-4149-BFB3-522741A5E504}" destId="{4563FA4D-968A-4E3C-93BF-58E2EB977D82}" srcOrd="12" destOrd="0" presId="urn:microsoft.com/office/officeart/2005/8/layout/default"/>
    <dgm:cxn modelId="{438030FE-0FB4-422B-8444-1EF2F756814D}" type="presParOf" srcId="{6444E86B-EA7C-4149-BFB3-522741A5E504}" destId="{DB7F4893-7CBB-4DD0-8D2E-5FB9DE8898B5}" srcOrd="13" destOrd="0" presId="urn:microsoft.com/office/officeart/2005/8/layout/default"/>
    <dgm:cxn modelId="{5860FDED-5BB6-4B82-816C-70819241DD8A}" type="presParOf" srcId="{6444E86B-EA7C-4149-BFB3-522741A5E504}" destId="{D4A1D87A-1515-402E-A6B8-2FC3314D5108}" srcOrd="14" destOrd="0" presId="urn:microsoft.com/office/officeart/2005/8/layout/default"/>
    <dgm:cxn modelId="{25BEC1D5-0911-4DDD-9BE2-743DEAB6F605}" type="presParOf" srcId="{6444E86B-EA7C-4149-BFB3-522741A5E504}" destId="{CA5B12A1-9F5A-4494-B092-506D9BE0D304}" srcOrd="15" destOrd="0" presId="urn:microsoft.com/office/officeart/2005/8/layout/default"/>
    <dgm:cxn modelId="{AE69F3E3-B4BF-4691-9552-5081AB960E6D}" type="presParOf" srcId="{6444E86B-EA7C-4149-BFB3-522741A5E504}" destId="{0F3EDE84-7199-4BD5-A10B-33C1290F9E3F}" srcOrd="16" destOrd="0" presId="urn:microsoft.com/office/officeart/2005/8/layout/default"/>
    <dgm:cxn modelId="{AC9DB848-2FE5-4269-A3AE-D53210409E44}" type="presParOf" srcId="{6444E86B-EA7C-4149-BFB3-522741A5E504}" destId="{6258BECA-9E20-4FAD-BD29-31D980DE7163}" srcOrd="17" destOrd="0" presId="urn:microsoft.com/office/officeart/2005/8/layout/default"/>
    <dgm:cxn modelId="{430AE961-9388-47F2-AD43-3185EA33ACBA}" type="presParOf" srcId="{6444E86B-EA7C-4149-BFB3-522741A5E504}" destId="{9B0AF259-2224-4A63-92A7-FEA9C9168DF2}" srcOrd="18" destOrd="0" presId="urn:microsoft.com/office/officeart/2005/8/layout/default"/>
    <dgm:cxn modelId="{789B9849-955F-4B12-B7F7-1808905E9201}" type="presParOf" srcId="{6444E86B-EA7C-4149-BFB3-522741A5E504}" destId="{DBE1AD42-07F6-4A58-BCBC-2D42D2FD8D4B}" srcOrd="19" destOrd="0" presId="urn:microsoft.com/office/officeart/2005/8/layout/default"/>
    <dgm:cxn modelId="{196825A7-C4CE-42B8-BF85-656043381835}" type="presParOf" srcId="{6444E86B-EA7C-4149-BFB3-522741A5E504}" destId="{19358441-6A09-4445-90E0-46DF5FCDB0D8}" srcOrd="20" destOrd="0" presId="urn:microsoft.com/office/officeart/2005/8/layout/default"/>
    <dgm:cxn modelId="{24262F01-690B-489C-BC50-0A87D924467F}" type="presParOf" srcId="{6444E86B-EA7C-4149-BFB3-522741A5E504}" destId="{3548E4DE-BBD9-4E96-ADCE-FCEAE58A7655}" srcOrd="21" destOrd="0" presId="urn:microsoft.com/office/officeart/2005/8/layout/default"/>
    <dgm:cxn modelId="{6AF65BC7-40E7-4629-92F6-6136E20D069F}" type="presParOf" srcId="{6444E86B-EA7C-4149-BFB3-522741A5E504}" destId="{FFC6A0B9-9155-421A-B168-53615CACEE3B}" srcOrd="22" destOrd="0" presId="urn:microsoft.com/office/officeart/2005/8/layout/default"/>
    <dgm:cxn modelId="{A29AF6A7-7DCA-4C12-B14F-7914ED683467}" type="presParOf" srcId="{6444E86B-EA7C-4149-BFB3-522741A5E504}" destId="{C0223E68-5203-4B51-B26B-C2EAE19F2D11}" srcOrd="23" destOrd="0" presId="urn:microsoft.com/office/officeart/2005/8/layout/default"/>
    <dgm:cxn modelId="{1BFB34B0-FDA1-4E68-8737-7E34EEFB90A8}" type="presParOf" srcId="{6444E86B-EA7C-4149-BFB3-522741A5E504}" destId="{C325F7DE-2EF0-499E-B7CD-0F16426C3D28}" srcOrd="24" destOrd="0" presId="urn:microsoft.com/office/officeart/2005/8/layout/default"/>
    <dgm:cxn modelId="{314EA637-7EA2-4122-A3AF-FDE750BB4CAA}" type="presParOf" srcId="{6444E86B-EA7C-4149-BFB3-522741A5E504}" destId="{93C35ECA-22C3-42B8-89ED-437C02ED1BB2}" srcOrd="25" destOrd="0" presId="urn:microsoft.com/office/officeart/2005/8/layout/default"/>
    <dgm:cxn modelId="{CB7F73D5-205D-4EE6-BA25-AABDFCE93999}" type="presParOf" srcId="{6444E86B-EA7C-4149-BFB3-522741A5E504}" destId="{3D6CE6CD-C4A7-4F57-91BC-C6186674D3D1}" srcOrd="2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7902A91-B2DF-4246-B097-A96AFECDC449}" type="doc">
      <dgm:prSet loTypeId="urn:microsoft.com/office/officeart/2005/8/layout/arrow2" loCatId="process" qsTypeId="urn:microsoft.com/office/officeart/2005/8/quickstyle/simple3" qsCatId="simple" csTypeId="urn:microsoft.com/office/officeart/2005/8/colors/colorful2" csCatId="colorful" phldr="1"/>
      <dgm:spPr/>
      <dgm:t>
        <a:bodyPr/>
        <a:lstStyle/>
        <a:p>
          <a:endParaRPr lang="fr-FR"/>
        </a:p>
      </dgm:t>
    </dgm:pt>
    <dgm:pt modelId="{7ADCE885-A985-400E-98E4-85279FDC1092}">
      <dgm:prSet custT="1"/>
      <dgm:spPr/>
      <dgm:t>
        <a:bodyPr/>
        <a:lstStyle/>
        <a:p>
          <a:pPr algn="ctr"/>
          <a:r>
            <a:rPr lang="fr-FR" sz="1600" b="1" dirty="0"/>
            <a:t>Fin d’année 2019</a:t>
          </a:r>
          <a:r>
            <a:rPr lang="fr-FR" sz="1600" dirty="0"/>
            <a:t>: premières réflexions à l’initiative de quelques soignants</a:t>
          </a:r>
        </a:p>
      </dgm:t>
    </dgm:pt>
    <dgm:pt modelId="{5F9F8A12-8954-4CDA-BABB-B6DB07E84303}" type="parTrans" cxnId="{3579DC1A-9AAD-4EEC-95B0-DA14EFDF86A9}">
      <dgm:prSet/>
      <dgm:spPr/>
      <dgm:t>
        <a:bodyPr/>
        <a:lstStyle/>
        <a:p>
          <a:endParaRPr lang="fr-FR"/>
        </a:p>
      </dgm:t>
    </dgm:pt>
    <dgm:pt modelId="{4267B6D9-C758-41F1-B5AF-8E79E22125C6}" type="sibTrans" cxnId="{3579DC1A-9AAD-4EEC-95B0-DA14EFDF86A9}">
      <dgm:prSet/>
      <dgm:spPr/>
      <dgm:t>
        <a:bodyPr/>
        <a:lstStyle/>
        <a:p>
          <a:endParaRPr lang="fr-FR"/>
        </a:p>
      </dgm:t>
    </dgm:pt>
    <dgm:pt modelId="{4B79949D-B380-4637-BBDC-48D9418BDC8F}">
      <dgm:prSet custT="1"/>
      <dgm:spPr/>
      <dgm:t>
        <a:bodyPr/>
        <a:lstStyle/>
        <a:p>
          <a:pPr algn="ctr"/>
          <a:r>
            <a:rPr lang="fr-FR" sz="1600" b="1" dirty="0"/>
            <a:t>13 Février 2020</a:t>
          </a:r>
          <a:r>
            <a:rPr lang="fr-FR" sz="1600" dirty="0"/>
            <a:t>: </a:t>
          </a:r>
          <a:r>
            <a:rPr lang="fr-FR" sz="1600" b="1" dirty="0">
              <a:solidFill>
                <a:schemeClr val="accent4"/>
              </a:solidFill>
            </a:rPr>
            <a:t>Présentation  CPTS </a:t>
          </a:r>
        </a:p>
        <a:p>
          <a:pPr algn="ctr"/>
          <a:r>
            <a:rPr lang="fr-FR" sz="1600" dirty="0"/>
            <a:t>ARS/CPAM et professionnels de santé du massif volontaires</a:t>
          </a:r>
        </a:p>
      </dgm:t>
    </dgm:pt>
    <dgm:pt modelId="{88E57226-5EBD-4864-9957-3FDCF811D9D3}" type="parTrans" cxnId="{68D31F26-26F6-4B13-A833-27CEA164CAC9}">
      <dgm:prSet/>
      <dgm:spPr/>
      <dgm:t>
        <a:bodyPr/>
        <a:lstStyle/>
        <a:p>
          <a:endParaRPr lang="fr-FR"/>
        </a:p>
      </dgm:t>
    </dgm:pt>
    <dgm:pt modelId="{0EFB848E-F836-414B-B23B-5B14A9F77BBF}" type="sibTrans" cxnId="{68D31F26-26F6-4B13-A833-27CEA164CAC9}">
      <dgm:prSet/>
      <dgm:spPr/>
      <dgm:t>
        <a:bodyPr/>
        <a:lstStyle/>
        <a:p>
          <a:endParaRPr lang="fr-FR"/>
        </a:p>
      </dgm:t>
    </dgm:pt>
    <dgm:pt modelId="{4A478849-30EA-4335-ACAE-4FC42DDCCF41}">
      <dgm:prSet custT="1"/>
      <dgm:spPr/>
      <dgm:t>
        <a:bodyPr/>
        <a:lstStyle/>
        <a:p>
          <a:pPr algn="ctr"/>
          <a:r>
            <a:rPr lang="fr-FR" sz="1600" b="1" dirty="0"/>
            <a:t>25 Février 2020</a:t>
          </a:r>
          <a:r>
            <a:rPr lang="fr-FR" sz="1600" dirty="0"/>
            <a:t>: première rencontre des professionnels volontaires = </a:t>
          </a:r>
          <a:r>
            <a:rPr lang="fr-FR" sz="1600" b="1" dirty="0">
              <a:solidFill>
                <a:schemeClr val="accent4"/>
              </a:solidFill>
            </a:rPr>
            <a:t>groupe de pilotage</a:t>
          </a:r>
          <a:r>
            <a:rPr lang="fr-FR" sz="1600" dirty="0"/>
            <a:t>. </a:t>
          </a:r>
        </a:p>
      </dgm:t>
    </dgm:pt>
    <dgm:pt modelId="{945E2AA9-BFF7-4E2B-89E2-E843B5377A55}" type="parTrans" cxnId="{3B3EFE7B-9B36-4437-88EA-6A49DA7165E5}">
      <dgm:prSet/>
      <dgm:spPr/>
      <dgm:t>
        <a:bodyPr/>
        <a:lstStyle/>
        <a:p>
          <a:endParaRPr lang="fr-FR"/>
        </a:p>
      </dgm:t>
    </dgm:pt>
    <dgm:pt modelId="{E2E1B79A-4F5F-41E8-AED4-E9F2BC0F0F98}" type="sibTrans" cxnId="{3B3EFE7B-9B36-4437-88EA-6A49DA7165E5}">
      <dgm:prSet/>
      <dgm:spPr/>
      <dgm:t>
        <a:bodyPr/>
        <a:lstStyle/>
        <a:p>
          <a:endParaRPr lang="fr-FR"/>
        </a:p>
      </dgm:t>
    </dgm:pt>
    <dgm:pt modelId="{5450646B-EDF0-43E1-90D5-AF066D91708C}">
      <dgm:prSet custT="1"/>
      <dgm:spPr/>
      <dgm:t>
        <a:bodyPr/>
        <a:lstStyle/>
        <a:p>
          <a:pPr algn="ctr"/>
          <a:r>
            <a:rPr lang="fr-FR" sz="1600" b="1" dirty="0"/>
            <a:t>22 Sept 2020:</a:t>
          </a:r>
          <a:r>
            <a:rPr lang="fr-FR" sz="1600" dirty="0"/>
            <a:t>  </a:t>
          </a:r>
        </a:p>
        <a:p>
          <a:pPr algn="ctr"/>
          <a:r>
            <a:rPr lang="fr-FR" sz="1600" dirty="0"/>
            <a:t>Rencontre post confinement. Retour des groupes de travail: statuts association, sondage usagers.</a:t>
          </a:r>
        </a:p>
        <a:p>
          <a:pPr algn="ctr"/>
          <a:r>
            <a:rPr lang="fr-FR" sz="1600" dirty="0"/>
            <a:t>Préparation rencontre avec les élus</a:t>
          </a:r>
        </a:p>
      </dgm:t>
    </dgm:pt>
    <dgm:pt modelId="{089AB675-5C50-4D3F-89E8-24F891A4660D}" type="parTrans" cxnId="{948CBB09-C593-4FFA-A419-838F9C1132D3}">
      <dgm:prSet/>
      <dgm:spPr/>
      <dgm:t>
        <a:bodyPr/>
        <a:lstStyle/>
        <a:p>
          <a:endParaRPr lang="fr-FR"/>
        </a:p>
      </dgm:t>
    </dgm:pt>
    <dgm:pt modelId="{E49247D1-A956-4FC0-8B94-2170A7C6BF6D}" type="sibTrans" cxnId="{948CBB09-C593-4FFA-A419-838F9C1132D3}">
      <dgm:prSet/>
      <dgm:spPr/>
      <dgm:t>
        <a:bodyPr/>
        <a:lstStyle/>
        <a:p>
          <a:endParaRPr lang="fr-FR"/>
        </a:p>
      </dgm:t>
    </dgm:pt>
    <dgm:pt modelId="{414A7128-C555-4A62-B3D6-D393DF986FBA}">
      <dgm:prSet custT="1"/>
      <dgm:spPr/>
      <dgm:t>
        <a:bodyPr/>
        <a:lstStyle/>
        <a:p>
          <a:pPr algn="ctr"/>
          <a:r>
            <a:rPr lang="fr-FR" sz="1600" b="1" dirty="0"/>
            <a:t>3 </a:t>
          </a:r>
          <a:r>
            <a:rPr lang="fr-FR" sz="1600" b="1" dirty="0" err="1"/>
            <a:t>Nov</a:t>
          </a:r>
          <a:r>
            <a:rPr lang="fr-FR" sz="1600" b="1" dirty="0"/>
            <a:t> 2020</a:t>
          </a:r>
          <a:r>
            <a:rPr lang="fr-FR" sz="1600" dirty="0"/>
            <a:t>:</a:t>
          </a:r>
        </a:p>
      </dgm:t>
    </dgm:pt>
    <dgm:pt modelId="{CE1E94B6-68A1-46FF-A650-217FBAB6BE7E}" type="parTrans" cxnId="{8D4B3A73-1A2A-4E8C-B32D-EDB0D6573788}">
      <dgm:prSet/>
      <dgm:spPr/>
      <dgm:t>
        <a:bodyPr/>
        <a:lstStyle/>
        <a:p>
          <a:endParaRPr lang="fr-FR"/>
        </a:p>
      </dgm:t>
    </dgm:pt>
    <dgm:pt modelId="{A3F973FF-523D-4F07-BA6E-05FE1408F691}" type="sibTrans" cxnId="{8D4B3A73-1A2A-4E8C-B32D-EDB0D6573788}">
      <dgm:prSet/>
      <dgm:spPr/>
      <dgm:t>
        <a:bodyPr/>
        <a:lstStyle/>
        <a:p>
          <a:endParaRPr lang="fr-FR"/>
        </a:p>
      </dgm:t>
    </dgm:pt>
    <dgm:pt modelId="{7767ADA5-3CE8-4F14-BCB1-7D22CFC8B995}">
      <dgm:prSet custT="1"/>
      <dgm:spPr/>
      <dgm:t>
        <a:bodyPr/>
        <a:lstStyle/>
        <a:p>
          <a:pPr algn="l"/>
          <a:r>
            <a:rPr lang="fr-FR" sz="1600" dirty="0"/>
            <a:t>Nomination de M. Tuttino comme coordinatrice</a:t>
          </a:r>
        </a:p>
      </dgm:t>
    </dgm:pt>
    <dgm:pt modelId="{DA396E17-E35B-4753-BB99-9811B062CEE0}" type="parTrans" cxnId="{93C52993-423E-43E5-AEDF-46A0D0D2BC1D}">
      <dgm:prSet/>
      <dgm:spPr/>
      <dgm:t>
        <a:bodyPr/>
        <a:lstStyle/>
        <a:p>
          <a:endParaRPr lang="fr-FR"/>
        </a:p>
      </dgm:t>
    </dgm:pt>
    <dgm:pt modelId="{7F6F8BDA-3ADE-41D0-BF1C-C158124AF568}" type="sibTrans" cxnId="{93C52993-423E-43E5-AEDF-46A0D0D2BC1D}">
      <dgm:prSet/>
      <dgm:spPr/>
      <dgm:t>
        <a:bodyPr/>
        <a:lstStyle/>
        <a:p>
          <a:endParaRPr lang="fr-FR"/>
        </a:p>
      </dgm:t>
    </dgm:pt>
    <dgm:pt modelId="{0E8499C2-D8D1-4661-9FB1-011265960FC2}">
      <dgm:prSet custT="1"/>
      <dgm:spPr/>
      <dgm:t>
        <a:bodyPr/>
        <a:lstStyle/>
        <a:p>
          <a:pPr algn="l"/>
          <a:r>
            <a:rPr lang="fr-FR" sz="1600" dirty="0"/>
            <a:t> Elaboration de 2 groupes de travail: </a:t>
          </a:r>
          <a:r>
            <a:rPr lang="fr-FR" sz="1600" b="1" dirty="0">
              <a:solidFill>
                <a:schemeClr val="accent4"/>
              </a:solidFill>
            </a:rPr>
            <a:t>Création association et Consultation des usagers</a:t>
          </a:r>
        </a:p>
      </dgm:t>
    </dgm:pt>
    <dgm:pt modelId="{988DACAD-1F6F-4DE3-9B6F-AD146EC115B7}" type="parTrans" cxnId="{14647318-6BB3-4135-B822-78D1F7162398}">
      <dgm:prSet/>
      <dgm:spPr/>
      <dgm:t>
        <a:bodyPr/>
        <a:lstStyle/>
        <a:p>
          <a:endParaRPr lang="fr-FR"/>
        </a:p>
      </dgm:t>
    </dgm:pt>
    <dgm:pt modelId="{22D41D71-E56D-4964-AEC0-BDF5221DE913}" type="sibTrans" cxnId="{14647318-6BB3-4135-B822-78D1F7162398}">
      <dgm:prSet/>
      <dgm:spPr/>
      <dgm:t>
        <a:bodyPr/>
        <a:lstStyle/>
        <a:p>
          <a:endParaRPr lang="fr-FR"/>
        </a:p>
      </dgm:t>
    </dgm:pt>
    <dgm:pt modelId="{9DF47133-5E8D-4A08-894E-82AD5705A796}">
      <dgm:prSet custT="1"/>
      <dgm:spPr/>
      <dgm:t>
        <a:bodyPr/>
        <a:lstStyle/>
        <a:p>
          <a:pPr algn="l"/>
          <a:r>
            <a:rPr lang="fr-FR" sz="1600" dirty="0"/>
            <a:t>Usagers et Diagnostic de territoire </a:t>
          </a:r>
          <a:r>
            <a:rPr lang="fr-FR" sz="1600" dirty="0" err="1"/>
            <a:t>M.Lassonniere</a:t>
          </a:r>
          <a:endParaRPr lang="fr-FR" sz="1600" dirty="0"/>
        </a:p>
      </dgm:t>
    </dgm:pt>
    <dgm:pt modelId="{22B2E3A8-7F76-49DE-BB4D-C27E37C5D0A0}" type="parTrans" cxnId="{27E3F8B5-F3F7-449F-85C1-D40D9589D75E}">
      <dgm:prSet/>
      <dgm:spPr/>
      <dgm:t>
        <a:bodyPr/>
        <a:lstStyle/>
        <a:p>
          <a:endParaRPr lang="fr-FR"/>
        </a:p>
      </dgm:t>
    </dgm:pt>
    <dgm:pt modelId="{AE8D8FB9-0CCF-4D11-82DB-D7FDCD581E3C}" type="sibTrans" cxnId="{27E3F8B5-F3F7-449F-85C1-D40D9589D75E}">
      <dgm:prSet/>
      <dgm:spPr/>
      <dgm:t>
        <a:bodyPr/>
        <a:lstStyle/>
        <a:p>
          <a:endParaRPr lang="fr-FR"/>
        </a:p>
      </dgm:t>
    </dgm:pt>
    <dgm:pt modelId="{37FE8788-1708-4C2E-8888-BBBE21D729F9}">
      <dgm:prSet custT="1"/>
      <dgm:spPr/>
      <dgm:t>
        <a:bodyPr/>
        <a:lstStyle/>
        <a:p>
          <a:pPr algn="l"/>
          <a:r>
            <a:rPr lang="fr-FR" sz="1600" dirty="0"/>
            <a:t>Création groupe de travail: </a:t>
          </a:r>
          <a:r>
            <a:rPr lang="fr-FR" sz="1600" b="1" dirty="0">
              <a:solidFill>
                <a:schemeClr val="accent4"/>
              </a:solidFill>
            </a:rPr>
            <a:t>Diagnostic de territoire</a:t>
          </a:r>
        </a:p>
      </dgm:t>
    </dgm:pt>
    <dgm:pt modelId="{B138E21F-EF44-4D6B-B396-8899A6379A69}" type="parTrans" cxnId="{57EA162B-E03D-4E3C-B4FF-1F19D2FD38EA}">
      <dgm:prSet/>
      <dgm:spPr/>
      <dgm:t>
        <a:bodyPr/>
        <a:lstStyle/>
        <a:p>
          <a:endParaRPr lang="fr-FR"/>
        </a:p>
      </dgm:t>
    </dgm:pt>
    <dgm:pt modelId="{BFF70441-6D41-4FEC-9A70-99EEB2C91069}" type="sibTrans" cxnId="{57EA162B-E03D-4E3C-B4FF-1F19D2FD38EA}">
      <dgm:prSet/>
      <dgm:spPr/>
      <dgm:t>
        <a:bodyPr/>
        <a:lstStyle/>
        <a:p>
          <a:endParaRPr lang="fr-FR"/>
        </a:p>
      </dgm:t>
    </dgm:pt>
    <dgm:pt modelId="{0B4F78C7-BF87-4743-93C5-F015B5238338}">
      <dgm:prSet custT="1"/>
      <dgm:spPr/>
      <dgm:t>
        <a:bodyPr/>
        <a:lstStyle/>
        <a:p>
          <a:endParaRPr lang="fr-FR" dirty="0"/>
        </a:p>
      </dgm:t>
    </dgm:pt>
    <dgm:pt modelId="{AF924343-32A7-4233-A334-EB9598037672}" type="parTrans" cxnId="{431EA6C3-F17A-44D3-9C85-7E312EDC6554}">
      <dgm:prSet/>
      <dgm:spPr/>
      <dgm:t>
        <a:bodyPr/>
        <a:lstStyle/>
        <a:p>
          <a:endParaRPr lang="fr-FR"/>
        </a:p>
      </dgm:t>
    </dgm:pt>
    <dgm:pt modelId="{95077520-0D5B-4933-BBA7-B3678DCE2138}" type="sibTrans" cxnId="{431EA6C3-F17A-44D3-9C85-7E312EDC6554}">
      <dgm:prSet/>
      <dgm:spPr/>
      <dgm:t>
        <a:bodyPr/>
        <a:lstStyle/>
        <a:p>
          <a:endParaRPr lang="fr-FR"/>
        </a:p>
      </dgm:t>
    </dgm:pt>
    <dgm:pt modelId="{98B15442-E9F1-49FB-9A7C-767C841D87F4}">
      <dgm:prSet custT="1"/>
      <dgm:spPr/>
      <dgm:t>
        <a:bodyPr/>
        <a:lstStyle/>
        <a:p>
          <a:pPr algn="l"/>
          <a:r>
            <a:rPr lang="fr-FR" sz="1600" dirty="0"/>
            <a:t>Relecture et </a:t>
          </a:r>
          <a:r>
            <a:rPr lang="fr-FR" sz="1600" b="1" dirty="0">
              <a:solidFill>
                <a:schemeClr val="accent4"/>
              </a:solidFill>
            </a:rPr>
            <a:t>validation des statut de l’association</a:t>
          </a:r>
          <a:r>
            <a:rPr lang="fr-FR" sz="1600" dirty="0"/>
            <a:t>.</a:t>
          </a:r>
        </a:p>
      </dgm:t>
    </dgm:pt>
    <dgm:pt modelId="{216E30AA-F530-4B8E-BE1F-75AF91E00980}" type="parTrans" cxnId="{2BB1258A-92C9-4E23-92F7-C1B96EF3805E}">
      <dgm:prSet/>
      <dgm:spPr/>
      <dgm:t>
        <a:bodyPr/>
        <a:lstStyle/>
        <a:p>
          <a:endParaRPr lang="fr-FR"/>
        </a:p>
      </dgm:t>
    </dgm:pt>
    <dgm:pt modelId="{21A7F6BC-1356-4053-9632-679B10579A95}" type="sibTrans" cxnId="{2BB1258A-92C9-4E23-92F7-C1B96EF3805E}">
      <dgm:prSet/>
      <dgm:spPr/>
      <dgm:t>
        <a:bodyPr/>
        <a:lstStyle/>
        <a:p>
          <a:endParaRPr lang="fr-FR"/>
        </a:p>
      </dgm:t>
    </dgm:pt>
    <dgm:pt modelId="{45ECEDF8-5ABC-4BBE-B781-F583C55CFD9F}" type="pres">
      <dgm:prSet presAssocID="{C7902A91-B2DF-4246-B097-A96AFECDC449}" presName="arrowDiagram" presStyleCnt="0">
        <dgm:presLayoutVars>
          <dgm:chMax val="5"/>
          <dgm:dir/>
          <dgm:resizeHandles val="exact"/>
        </dgm:presLayoutVars>
      </dgm:prSet>
      <dgm:spPr/>
    </dgm:pt>
    <dgm:pt modelId="{4234C4A0-B094-424D-B1B8-CF2DBC376CC5}" type="pres">
      <dgm:prSet presAssocID="{C7902A91-B2DF-4246-B097-A96AFECDC449}" presName="arrow" presStyleLbl="bgShp" presStyleIdx="0" presStyleCnt="1" custLinFactNeighborX="845" custLinFactNeighborY="-17539"/>
      <dgm:spPr/>
    </dgm:pt>
    <dgm:pt modelId="{7FACF5E7-ADCF-4FC4-A56A-5BC7ECD5ADB1}" type="pres">
      <dgm:prSet presAssocID="{C7902A91-B2DF-4246-B097-A96AFECDC449}" presName="arrowDiagram5" presStyleCnt="0"/>
      <dgm:spPr/>
    </dgm:pt>
    <dgm:pt modelId="{49B8DDAF-14E3-42A5-8029-0E887683138C}" type="pres">
      <dgm:prSet presAssocID="{7ADCE885-A985-400E-98E4-85279FDC1092}" presName="bullet5a" presStyleLbl="node1" presStyleIdx="0" presStyleCnt="5"/>
      <dgm:spPr/>
    </dgm:pt>
    <dgm:pt modelId="{712AE259-055D-417E-87F4-6ADEBAA18DAA}" type="pres">
      <dgm:prSet presAssocID="{7ADCE885-A985-400E-98E4-85279FDC1092}" presName="textBox5a" presStyleLbl="revTx" presStyleIdx="0" presStyleCnt="5">
        <dgm:presLayoutVars>
          <dgm:bulletEnabled val="1"/>
        </dgm:presLayoutVars>
      </dgm:prSet>
      <dgm:spPr/>
    </dgm:pt>
    <dgm:pt modelId="{9EC8ACA4-F88F-4D36-ADD1-6FFCC4CDE34D}" type="pres">
      <dgm:prSet presAssocID="{4B79949D-B380-4637-BBDC-48D9418BDC8F}" presName="bullet5b" presStyleLbl="node1" presStyleIdx="1" presStyleCnt="5"/>
      <dgm:spPr/>
    </dgm:pt>
    <dgm:pt modelId="{F0D818E4-C149-48A8-BFB9-82C56056F374}" type="pres">
      <dgm:prSet presAssocID="{4B79949D-B380-4637-BBDC-48D9418BDC8F}" presName="textBox5b" presStyleLbl="revTx" presStyleIdx="1" presStyleCnt="5">
        <dgm:presLayoutVars>
          <dgm:bulletEnabled val="1"/>
        </dgm:presLayoutVars>
      </dgm:prSet>
      <dgm:spPr/>
    </dgm:pt>
    <dgm:pt modelId="{080A8734-B4B9-4C92-8577-AAE933F298D9}" type="pres">
      <dgm:prSet presAssocID="{4A478849-30EA-4335-ACAE-4FC42DDCCF41}" presName="bullet5c" presStyleLbl="node1" presStyleIdx="2" presStyleCnt="5"/>
      <dgm:spPr/>
    </dgm:pt>
    <dgm:pt modelId="{B0EEBE0A-6AB6-4736-B2B1-864C4553DEE6}" type="pres">
      <dgm:prSet presAssocID="{4A478849-30EA-4335-ACAE-4FC42DDCCF41}" presName="textBox5c" presStyleLbl="revTx" presStyleIdx="2" presStyleCnt="5">
        <dgm:presLayoutVars>
          <dgm:bulletEnabled val="1"/>
        </dgm:presLayoutVars>
      </dgm:prSet>
      <dgm:spPr/>
    </dgm:pt>
    <dgm:pt modelId="{164F3BD8-3782-4250-8F93-98413DD66042}" type="pres">
      <dgm:prSet presAssocID="{5450646B-EDF0-43E1-90D5-AF066D91708C}" presName="bullet5d" presStyleLbl="node1" presStyleIdx="3" presStyleCnt="5"/>
      <dgm:spPr/>
    </dgm:pt>
    <dgm:pt modelId="{F78A5038-3419-470E-A055-0D51E60F63E1}" type="pres">
      <dgm:prSet presAssocID="{5450646B-EDF0-43E1-90D5-AF066D91708C}" presName="textBox5d" presStyleLbl="revTx" presStyleIdx="3" presStyleCnt="5">
        <dgm:presLayoutVars>
          <dgm:bulletEnabled val="1"/>
        </dgm:presLayoutVars>
      </dgm:prSet>
      <dgm:spPr/>
    </dgm:pt>
    <dgm:pt modelId="{F940673B-85DD-4AAD-BF06-E8EEC92FBEE6}" type="pres">
      <dgm:prSet presAssocID="{414A7128-C555-4A62-B3D6-D393DF986FBA}" presName="bullet5e" presStyleLbl="node1" presStyleIdx="4" presStyleCnt="5"/>
      <dgm:spPr/>
    </dgm:pt>
    <dgm:pt modelId="{B069A415-F145-450D-83DC-E568F3F859F4}" type="pres">
      <dgm:prSet presAssocID="{414A7128-C555-4A62-B3D6-D393DF986FBA}" presName="textBox5e" presStyleLbl="revTx" presStyleIdx="4" presStyleCnt="5">
        <dgm:presLayoutVars>
          <dgm:bulletEnabled val="1"/>
        </dgm:presLayoutVars>
      </dgm:prSet>
      <dgm:spPr/>
    </dgm:pt>
  </dgm:ptLst>
  <dgm:cxnLst>
    <dgm:cxn modelId="{948CBB09-C593-4FFA-A419-838F9C1132D3}" srcId="{C7902A91-B2DF-4246-B097-A96AFECDC449}" destId="{5450646B-EDF0-43E1-90D5-AF066D91708C}" srcOrd="3" destOrd="0" parTransId="{089AB675-5C50-4D3F-89E8-24F891A4660D}" sibTransId="{E49247D1-A956-4FC0-8B94-2170A7C6BF6D}"/>
    <dgm:cxn modelId="{8CCF6F0E-4975-41DC-9CEF-BB25966A68F6}" type="presOf" srcId="{7767ADA5-3CE8-4F14-BCB1-7D22CFC8B995}" destId="{B0EEBE0A-6AB6-4736-B2B1-864C4553DEE6}" srcOrd="0" destOrd="1" presId="urn:microsoft.com/office/officeart/2005/8/layout/arrow2"/>
    <dgm:cxn modelId="{7754CB0E-710A-4354-816A-CFED4D330222}" type="presOf" srcId="{5450646B-EDF0-43E1-90D5-AF066D91708C}" destId="{F78A5038-3419-470E-A055-0D51E60F63E1}" srcOrd="0" destOrd="0" presId="urn:microsoft.com/office/officeart/2005/8/layout/arrow2"/>
    <dgm:cxn modelId="{14647318-6BB3-4135-B822-78D1F7162398}" srcId="{4A478849-30EA-4335-ACAE-4FC42DDCCF41}" destId="{0E8499C2-D8D1-4661-9FB1-011265960FC2}" srcOrd="1" destOrd="0" parTransId="{988DACAD-1F6F-4DE3-9B6F-AD146EC115B7}" sibTransId="{22D41D71-E56D-4964-AEC0-BDF5221DE913}"/>
    <dgm:cxn modelId="{EF26C519-F8A6-4D19-98DB-FAD56F4E18F3}" type="presOf" srcId="{C7902A91-B2DF-4246-B097-A96AFECDC449}" destId="{45ECEDF8-5ABC-4BBE-B781-F583C55CFD9F}" srcOrd="0" destOrd="0" presId="urn:microsoft.com/office/officeart/2005/8/layout/arrow2"/>
    <dgm:cxn modelId="{3579DC1A-9AAD-4EEC-95B0-DA14EFDF86A9}" srcId="{C7902A91-B2DF-4246-B097-A96AFECDC449}" destId="{7ADCE885-A985-400E-98E4-85279FDC1092}" srcOrd="0" destOrd="0" parTransId="{5F9F8A12-8954-4CDA-BABB-B6DB07E84303}" sibTransId="{4267B6D9-C758-41F1-B5AF-8E79E22125C6}"/>
    <dgm:cxn modelId="{68D31F26-26F6-4B13-A833-27CEA164CAC9}" srcId="{C7902A91-B2DF-4246-B097-A96AFECDC449}" destId="{4B79949D-B380-4637-BBDC-48D9418BDC8F}" srcOrd="1" destOrd="0" parTransId="{88E57226-5EBD-4864-9957-3FDCF811D9D3}" sibTransId="{0EFB848E-F836-414B-B23B-5B14A9F77BBF}"/>
    <dgm:cxn modelId="{57EA162B-E03D-4E3C-B4FF-1F19D2FD38EA}" srcId="{414A7128-C555-4A62-B3D6-D393DF986FBA}" destId="{37FE8788-1708-4C2E-8888-BBBE21D729F9}" srcOrd="2" destOrd="0" parTransId="{B138E21F-EF44-4D6B-B396-8899A6379A69}" sibTransId="{BFF70441-6D41-4FEC-9A70-99EEB2C91069}"/>
    <dgm:cxn modelId="{F51A1B3E-650C-4117-924F-F27AA53F7BFF}" type="presOf" srcId="{9DF47133-5E8D-4A08-894E-82AD5705A796}" destId="{B069A415-F145-450D-83DC-E568F3F859F4}" srcOrd="0" destOrd="1" presId="urn:microsoft.com/office/officeart/2005/8/layout/arrow2"/>
    <dgm:cxn modelId="{6CBCDA41-F650-4078-A7DD-9A0E697148A3}" type="presOf" srcId="{0E8499C2-D8D1-4661-9FB1-011265960FC2}" destId="{B0EEBE0A-6AB6-4736-B2B1-864C4553DEE6}" srcOrd="0" destOrd="2" presId="urn:microsoft.com/office/officeart/2005/8/layout/arrow2"/>
    <dgm:cxn modelId="{7D08274A-E6DD-4F8D-AA67-742D54EC8B55}" type="presOf" srcId="{37FE8788-1708-4C2E-8888-BBBE21D729F9}" destId="{B069A415-F145-450D-83DC-E568F3F859F4}" srcOrd="0" destOrd="3" presId="urn:microsoft.com/office/officeart/2005/8/layout/arrow2"/>
    <dgm:cxn modelId="{3B601A4D-5432-4678-937D-10ADE8656D41}" type="presOf" srcId="{414A7128-C555-4A62-B3D6-D393DF986FBA}" destId="{B069A415-F145-450D-83DC-E568F3F859F4}" srcOrd="0" destOrd="0" presId="urn:microsoft.com/office/officeart/2005/8/layout/arrow2"/>
    <dgm:cxn modelId="{7775C24E-A412-4149-AA91-9C2E40DC2060}" type="presOf" srcId="{4B79949D-B380-4637-BBDC-48D9418BDC8F}" destId="{F0D818E4-C149-48A8-BFB9-82C56056F374}" srcOrd="0" destOrd="0" presId="urn:microsoft.com/office/officeart/2005/8/layout/arrow2"/>
    <dgm:cxn modelId="{8D4B3A73-1A2A-4E8C-B32D-EDB0D6573788}" srcId="{C7902A91-B2DF-4246-B097-A96AFECDC449}" destId="{414A7128-C555-4A62-B3D6-D393DF986FBA}" srcOrd="4" destOrd="0" parTransId="{CE1E94B6-68A1-46FF-A650-217FBAB6BE7E}" sibTransId="{A3F973FF-523D-4F07-BA6E-05FE1408F691}"/>
    <dgm:cxn modelId="{3B3EFE7B-9B36-4437-88EA-6A49DA7165E5}" srcId="{C7902A91-B2DF-4246-B097-A96AFECDC449}" destId="{4A478849-30EA-4335-ACAE-4FC42DDCCF41}" srcOrd="2" destOrd="0" parTransId="{945E2AA9-BFF7-4E2B-89E2-E843B5377A55}" sibTransId="{E2E1B79A-4F5F-41E8-AED4-E9F2BC0F0F98}"/>
    <dgm:cxn modelId="{10FECB86-6AD5-4CF0-B55C-E49428890DD5}" type="presOf" srcId="{98B15442-E9F1-49FB-9A7C-767C841D87F4}" destId="{B069A415-F145-450D-83DC-E568F3F859F4}" srcOrd="0" destOrd="2" presId="urn:microsoft.com/office/officeart/2005/8/layout/arrow2"/>
    <dgm:cxn modelId="{2BB1258A-92C9-4E23-92F7-C1B96EF3805E}" srcId="{414A7128-C555-4A62-B3D6-D393DF986FBA}" destId="{98B15442-E9F1-49FB-9A7C-767C841D87F4}" srcOrd="1" destOrd="0" parTransId="{216E30AA-F530-4B8E-BE1F-75AF91E00980}" sibTransId="{21A7F6BC-1356-4053-9632-679B10579A95}"/>
    <dgm:cxn modelId="{93C52993-423E-43E5-AEDF-46A0D0D2BC1D}" srcId="{4A478849-30EA-4335-ACAE-4FC42DDCCF41}" destId="{7767ADA5-3CE8-4F14-BCB1-7D22CFC8B995}" srcOrd="0" destOrd="0" parTransId="{DA396E17-E35B-4753-BB99-9811B062CEE0}" sibTransId="{7F6F8BDA-3ADE-41D0-BF1C-C158124AF568}"/>
    <dgm:cxn modelId="{7F76D89D-EB3D-4FB4-B130-4A6DD370A54D}" type="presOf" srcId="{4A478849-30EA-4335-ACAE-4FC42DDCCF41}" destId="{B0EEBE0A-6AB6-4736-B2B1-864C4553DEE6}" srcOrd="0" destOrd="0" presId="urn:microsoft.com/office/officeart/2005/8/layout/arrow2"/>
    <dgm:cxn modelId="{27E3F8B5-F3F7-449F-85C1-D40D9589D75E}" srcId="{414A7128-C555-4A62-B3D6-D393DF986FBA}" destId="{9DF47133-5E8D-4A08-894E-82AD5705A796}" srcOrd="0" destOrd="0" parTransId="{22B2E3A8-7F76-49DE-BB4D-C27E37C5D0A0}" sibTransId="{AE8D8FB9-0CCF-4D11-82DB-D7FDCD581E3C}"/>
    <dgm:cxn modelId="{431EA6C3-F17A-44D3-9C85-7E312EDC6554}" srcId="{C7902A91-B2DF-4246-B097-A96AFECDC449}" destId="{0B4F78C7-BF87-4743-93C5-F015B5238338}" srcOrd="5" destOrd="0" parTransId="{AF924343-32A7-4233-A334-EB9598037672}" sibTransId="{95077520-0D5B-4933-BBA7-B3678DCE2138}"/>
    <dgm:cxn modelId="{45E5DAF9-F591-4A60-BB41-B108F749FD60}" type="presOf" srcId="{7ADCE885-A985-400E-98E4-85279FDC1092}" destId="{712AE259-055D-417E-87F4-6ADEBAA18DAA}" srcOrd="0" destOrd="0" presId="urn:microsoft.com/office/officeart/2005/8/layout/arrow2"/>
    <dgm:cxn modelId="{C2C930A6-C491-436A-A6FD-CFD33DAEB011}" type="presParOf" srcId="{45ECEDF8-5ABC-4BBE-B781-F583C55CFD9F}" destId="{4234C4A0-B094-424D-B1B8-CF2DBC376CC5}" srcOrd="0" destOrd="0" presId="urn:microsoft.com/office/officeart/2005/8/layout/arrow2"/>
    <dgm:cxn modelId="{66A098F2-47FF-4B47-8E2F-99099AB36F4D}" type="presParOf" srcId="{45ECEDF8-5ABC-4BBE-B781-F583C55CFD9F}" destId="{7FACF5E7-ADCF-4FC4-A56A-5BC7ECD5ADB1}" srcOrd="1" destOrd="0" presId="urn:microsoft.com/office/officeart/2005/8/layout/arrow2"/>
    <dgm:cxn modelId="{8F610EEB-69DF-4E73-9B6E-1BB9848B8CB2}" type="presParOf" srcId="{7FACF5E7-ADCF-4FC4-A56A-5BC7ECD5ADB1}" destId="{49B8DDAF-14E3-42A5-8029-0E887683138C}" srcOrd="0" destOrd="0" presId="urn:microsoft.com/office/officeart/2005/8/layout/arrow2"/>
    <dgm:cxn modelId="{0D1D7A98-4B92-4727-B0A6-77E86107BC49}" type="presParOf" srcId="{7FACF5E7-ADCF-4FC4-A56A-5BC7ECD5ADB1}" destId="{712AE259-055D-417E-87F4-6ADEBAA18DAA}" srcOrd="1" destOrd="0" presId="urn:microsoft.com/office/officeart/2005/8/layout/arrow2"/>
    <dgm:cxn modelId="{DE5F6F4B-85C0-442E-AE09-E307027CBDB0}" type="presParOf" srcId="{7FACF5E7-ADCF-4FC4-A56A-5BC7ECD5ADB1}" destId="{9EC8ACA4-F88F-4D36-ADD1-6FFCC4CDE34D}" srcOrd="2" destOrd="0" presId="urn:microsoft.com/office/officeart/2005/8/layout/arrow2"/>
    <dgm:cxn modelId="{3E08D326-D21C-48DD-9C09-59E94BCCD029}" type="presParOf" srcId="{7FACF5E7-ADCF-4FC4-A56A-5BC7ECD5ADB1}" destId="{F0D818E4-C149-48A8-BFB9-82C56056F374}" srcOrd="3" destOrd="0" presId="urn:microsoft.com/office/officeart/2005/8/layout/arrow2"/>
    <dgm:cxn modelId="{100D2E51-D816-4E8E-B3B0-29D6C0DF061D}" type="presParOf" srcId="{7FACF5E7-ADCF-4FC4-A56A-5BC7ECD5ADB1}" destId="{080A8734-B4B9-4C92-8577-AAE933F298D9}" srcOrd="4" destOrd="0" presId="urn:microsoft.com/office/officeart/2005/8/layout/arrow2"/>
    <dgm:cxn modelId="{B48E5C00-42C2-4638-B8E6-6C3E89F0FC76}" type="presParOf" srcId="{7FACF5E7-ADCF-4FC4-A56A-5BC7ECD5ADB1}" destId="{B0EEBE0A-6AB6-4736-B2B1-864C4553DEE6}" srcOrd="5" destOrd="0" presId="urn:microsoft.com/office/officeart/2005/8/layout/arrow2"/>
    <dgm:cxn modelId="{50245412-427A-405E-BDD9-1A41CF869D78}" type="presParOf" srcId="{7FACF5E7-ADCF-4FC4-A56A-5BC7ECD5ADB1}" destId="{164F3BD8-3782-4250-8F93-98413DD66042}" srcOrd="6" destOrd="0" presId="urn:microsoft.com/office/officeart/2005/8/layout/arrow2"/>
    <dgm:cxn modelId="{03DF715F-A8CA-4D3F-8B0E-29A1A81E72EC}" type="presParOf" srcId="{7FACF5E7-ADCF-4FC4-A56A-5BC7ECD5ADB1}" destId="{F78A5038-3419-470E-A055-0D51E60F63E1}" srcOrd="7" destOrd="0" presId="urn:microsoft.com/office/officeart/2005/8/layout/arrow2"/>
    <dgm:cxn modelId="{97B7292F-07BD-4975-B971-2BDAF942B86D}" type="presParOf" srcId="{7FACF5E7-ADCF-4FC4-A56A-5BC7ECD5ADB1}" destId="{F940673B-85DD-4AAD-BF06-E8EEC92FBEE6}" srcOrd="8" destOrd="0" presId="urn:microsoft.com/office/officeart/2005/8/layout/arrow2"/>
    <dgm:cxn modelId="{47E31B70-8315-472F-AA1A-C055CAA556E2}" type="presParOf" srcId="{7FACF5E7-ADCF-4FC4-A56A-5BC7ECD5ADB1}" destId="{B069A415-F145-450D-83DC-E568F3F859F4}" srcOrd="9"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8DF87AF-775E-4EB3-8C79-5B38A12BB536}" type="doc">
      <dgm:prSet loTypeId="urn:microsoft.com/office/officeart/2005/8/layout/hierarchy4" loCatId="relationship" qsTypeId="urn:microsoft.com/office/officeart/2005/8/quickstyle/simple1" qsCatId="simple" csTypeId="urn:microsoft.com/office/officeart/2005/8/colors/accent1_2" csCatId="accent1" phldr="1"/>
      <dgm:spPr/>
      <dgm:t>
        <a:bodyPr/>
        <a:lstStyle/>
        <a:p>
          <a:endParaRPr lang="fr-FR"/>
        </a:p>
      </dgm:t>
    </dgm:pt>
    <dgm:pt modelId="{1FD506F3-C999-46D6-A998-930E5698BD6C}" type="pres">
      <dgm:prSet presAssocID="{C8DF87AF-775E-4EB3-8C79-5B38A12BB536}" presName="Name0" presStyleCnt="0">
        <dgm:presLayoutVars>
          <dgm:chPref val="1"/>
          <dgm:dir/>
          <dgm:animOne val="branch"/>
          <dgm:animLvl val="lvl"/>
          <dgm:resizeHandles/>
        </dgm:presLayoutVars>
      </dgm:prSet>
      <dgm:spPr/>
    </dgm:pt>
  </dgm:ptLst>
  <dgm:cxnLst>
    <dgm:cxn modelId="{C9EC7251-4C7C-4D60-A365-990562D692FA}" type="presOf" srcId="{C8DF87AF-775E-4EB3-8C79-5B38A12BB536}" destId="{1FD506F3-C999-46D6-A998-930E5698BD6C}" srcOrd="0"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A54A6FB-E27D-41A9-8A14-F3F943C21B92}" type="doc">
      <dgm:prSet loTypeId="urn:microsoft.com/office/officeart/2008/layout/HexagonCluster" loCatId="relationship" qsTypeId="urn:microsoft.com/office/officeart/2005/8/quickstyle/simple1" qsCatId="simple" csTypeId="urn:microsoft.com/office/officeart/2005/8/colors/colorful4" csCatId="colorful" phldr="1"/>
      <dgm:spPr/>
      <dgm:t>
        <a:bodyPr/>
        <a:lstStyle/>
        <a:p>
          <a:endParaRPr lang="fr-FR"/>
        </a:p>
      </dgm:t>
    </dgm:pt>
    <dgm:pt modelId="{AC15126C-55A6-4A04-8345-58063664B80E}">
      <dgm:prSet phldrT="[Texte]"/>
      <dgm:spPr/>
      <dgm:t>
        <a:bodyPr/>
        <a:lstStyle/>
        <a:p>
          <a:r>
            <a:rPr lang="fr-FR" dirty="0"/>
            <a:t>Soins non programmés</a:t>
          </a:r>
        </a:p>
      </dgm:t>
    </dgm:pt>
    <dgm:pt modelId="{42BD5FA6-4038-4975-B496-9AA893008FAF}" type="parTrans" cxnId="{056C8629-41A2-4C3A-BD55-EFB13625112B}">
      <dgm:prSet/>
      <dgm:spPr/>
      <dgm:t>
        <a:bodyPr/>
        <a:lstStyle/>
        <a:p>
          <a:endParaRPr lang="fr-FR"/>
        </a:p>
      </dgm:t>
    </dgm:pt>
    <dgm:pt modelId="{79404852-093E-494C-8015-C22026D50420}" type="sibTrans" cxnId="{056C8629-41A2-4C3A-BD55-EFB13625112B}">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6000" r="-6000"/>
          </a:stretch>
        </a:blipFill>
      </dgm:spPr>
      <dgm:t>
        <a:bodyPr/>
        <a:lstStyle/>
        <a:p>
          <a:endParaRPr lang="fr-FR"/>
        </a:p>
      </dgm:t>
    </dgm:pt>
    <dgm:pt modelId="{907C4AE6-F30D-403B-93B5-6A82FF89299F}">
      <dgm:prSet phldrT="[Texte]"/>
      <dgm:spPr/>
      <dgm:t>
        <a:bodyPr/>
        <a:lstStyle/>
        <a:p>
          <a:r>
            <a:rPr lang="fr-FR" dirty="0"/>
            <a:t>Spécialistes</a:t>
          </a:r>
        </a:p>
      </dgm:t>
    </dgm:pt>
    <dgm:pt modelId="{4460D592-BA65-4AE0-906A-07403420F68E}" type="parTrans" cxnId="{583EE8BA-EB44-4EF5-80E6-81E8E03127E6}">
      <dgm:prSet/>
      <dgm:spPr/>
      <dgm:t>
        <a:bodyPr/>
        <a:lstStyle/>
        <a:p>
          <a:endParaRPr lang="fr-FR"/>
        </a:p>
      </dgm:t>
    </dgm:pt>
    <dgm:pt modelId="{3A487E94-CBC7-483D-8758-27392AC83002}" type="sibTrans" cxnId="{583EE8BA-EB44-4EF5-80E6-81E8E03127E6}">
      <dgm:prSet/>
      <dgm:spPr>
        <a:blipFill>
          <a:blip xmlns:r="http://schemas.openxmlformats.org/officeDocument/2006/relationships" r:embed="rId2">
            <a:extLst>
              <a:ext uri="{28A0092B-C50C-407E-A947-70E740481C1C}">
                <a14:useLocalDpi xmlns:a14="http://schemas.microsoft.com/office/drawing/2010/main" val="0"/>
              </a:ext>
            </a:extLst>
          </a:blip>
          <a:srcRect/>
          <a:stretch>
            <a:fillRect l="-19000" r="-19000"/>
          </a:stretch>
        </a:blipFill>
      </dgm:spPr>
      <dgm:t>
        <a:bodyPr/>
        <a:lstStyle/>
        <a:p>
          <a:endParaRPr lang="fr-FR"/>
        </a:p>
      </dgm:t>
    </dgm:pt>
    <dgm:pt modelId="{B5860B49-F0DB-4963-B3B5-F01F2009442F}">
      <dgm:prSet phldrT="[Texte]"/>
      <dgm:spPr/>
      <dgm:t>
        <a:bodyPr/>
        <a:lstStyle/>
        <a:p>
          <a:r>
            <a:rPr lang="fr-FR" dirty="0"/>
            <a:t>Promotion</a:t>
          </a:r>
        </a:p>
        <a:p>
          <a:r>
            <a:rPr lang="fr-FR" dirty="0"/>
            <a:t>Prévention de la santé</a:t>
          </a:r>
        </a:p>
      </dgm:t>
    </dgm:pt>
    <dgm:pt modelId="{6F36B465-A20B-4334-BA43-25C98D8BF0F5}" type="parTrans" cxnId="{3F55E76D-D597-4350-A9EB-960B4D781FFB}">
      <dgm:prSet/>
      <dgm:spPr/>
      <dgm:t>
        <a:bodyPr/>
        <a:lstStyle/>
        <a:p>
          <a:endParaRPr lang="fr-FR"/>
        </a:p>
      </dgm:t>
    </dgm:pt>
    <dgm:pt modelId="{8525FFD3-0995-471D-AF82-D0B1BFFDF9B7}" type="sibTrans" cxnId="{3F55E76D-D597-4350-A9EB-960B4D781FFB}">
      <dgm:prSet/>
      <dgm:spPr>
        <a:blipFill>
          <a:blip xmlns:r="http://schemas.openxmlformats.org/officeDocument/2006/relationships" r:embed="rId3">
            <a:extLst>
              <a:ext uri="{28A0092B-C50C-407E-A947-70E740481C1C}">
                <a14:useLocalDpi xmlns:a14="http://schemas.microsoft.com/office/drawing/2010/main" val="0"/>
              </a:ext>
            </a:extLst>
          </a:blip>
          <a:srcRect/>
          <a:stretch>
            <a:fillRect l="-14000" r="-14000"/>
          </a:stretch>
        </a:blipFill>
      </dgm:spPr>
      <dgm:t>
        <a:bodyPr/>
        <a:lstStyle/>
        <a:p>
          <a:endParaRPr lang="fr-FR"/>
        </a:p>
      </dgm:t>
      <dgm:extLst>
        <a:ext uri="{E40237B7-FDA0-4F09-8148-C483321AD2D9}">
          <dgm14:cNvPr xmlns:dgm14="http://schemas.microsoft.com/office/drawing/2010/diagram" id="0" name="" descr="Professeur souriant et écrivant sur le tableau blanc"/>
        </a:ext>
      </dgm:extLst>
    </dgm:pt>
    <dgm:pt modelId="{678FA317-8532-450F-8214-B8D67A87C8D0}">
      <dgm:prSet phldrT="[Texte]"/>
      <dgm:spPr/>
      <dgm:t>
        <a:bodyPr/>
        <a:lstStyle/>
        <a:p>
          <a:r>
            <a:rPr lang="fr-FR" dirty="0"/>
            <a:t>Santé mentale</a:t>
          </a:r>
        </a:p>
      </dgm:t>
    </dgm:pt>
    <dgm:pt modelId="{1D679A61-ADE9-4137-A76C-EBDEA92986C1}" type="parTrans" cxnId="{02A031F5-9837-4D98-A6FA-F6A68A7F5192}">
      <dgm:prSet/>
      <dgm:spPr/>
      <dgm:t>
        <a:bodyPr/>
        <a:lstStyle/>
        <a:p>
          <a:endParaRPr lang="fr-FR"/>
        </a:p>
      </dgm:t>
    </dgm:pt>
    <dgm:pt modelId="{92756FEC-C2EA-4BCD-8C5E-87302C5D73BD}" type="sibTrans" cxnId="{02A031F5-9837-4D98-A6FA-F6A68A7F5192}">
      <dgm:prSet/>
      <dgm:spPr>
        <a:solidFill>
          <a:schemeClr val="accent3">
            <a:lumMod val="75000"/>
            <a:alpha val="90000"/>
          </a:schemeClr>
        </a:solidFill>
      </dgm:spPr>
      <dgm:t>
        <a:bodyPr/>
        <a:lstStyle/>
        <a:p>
          <a:endParaRPr lang="fr-FR"/>
        </a:p>
      </dgm:t>
    </dgm:pt>
    <dgm:pt modelId="{A79455FC-2B8E-451D-AC86-56CF8DF4D110}">
      <dgm:prSet phldrT="[Texte]"/>
      <dgm:spPr/>
      <dgm:t>
        <a:bodyPr/>
        <a:lstStyle/>
        <a:p>
          <a:r>
            <a:rPr lang="fr-FR" dirty="0"/>
            <a:t>Soins palliatifs</a:t>
          </a:r>
        </a:p>
      </dgm:t>
    </dgm:pt>
    <dgm:pt modelId="{268452EE-0873-46EB-9B40-2246D158BA02}" type="parTrans" cxnId="{059CF1C9-6A70-4F1F-A474-11EC37CD0EF7}">
      <dgm:prSet/>
      <dgm:spPr/>
      <dgm:t>
        <a:bodyPr/>
        <a:lstStyle/>
        <a:p>
          <a:endParaRPr lang="fr-FR"/>
        </a:p>
      </dgm:t>
    </dgm:pt>
    <dgm:pt modelId="{55FB456A-32F0-4355-8313-C3B6AE7A1EF9}" type="sibTrans" cxnId="{059CF1C9-6A70-4F1F-A474-11EC37CD0EF7}">
      <dgm:prSet/>
      <dgm:spPr>
        <a:blipFill>
          <a:blip xmlns:r="http://schemas.openxmlformats.org/officeDocument/2006/relationships" r:embed="rId4">
            <a:extLst>
              <a:ext uri="{28A0092B-C50C-407E-A947-70E740481C1C}">
                <a14:useLocalDpi xmlns:a14="http://schemas.microsoft.com/office/drawing/2010/main" val="0"/>
              </a:ext>
            </a:extLst>
          </a:blip>
          <a:srcRect/>
          <a:stretch>
            <a:fillRect l="-6000" r="-6000"/>
          </a:stretch>
        </a:blipFill>
      </dgm:spPr>
      <dgm:t>
        <a:bodyPr/>
        <a:lstStyle/>
        <a:p>
          <a:endParaRPr lang="fr-FR"/>
        </a:p>
      </dgm:t>
    </dgm:pt>
    <dgm:pt modelId="{F188AB02-1066-4E18-9087-92F4021E69E6}" type="pres">
      <dgm:prSet presAssocID="{FA54A6FB-E27D-41A9-8A14-F3F943C21B92}" presName="Name0" presStyleCnt="0">
        <dgm:presLayoutVars>
          <dgm:chMax val="21"/>
          <dgm:chPref val="21"/>
        </dgm:presLayoutVars>
      </dgm:prSet>
      <dgm:spPr/>
    </dgm:pt>
    <dgm:pt modelId="{DE9038F2-A7F8-4C53-AF7E-AFA0E441B185}" type="pres">
      <dgm:prSet presAssocID="{AC15126C-55A6-4A04-8345-58063664B80E}" presName="text1" presStyleCnt="0"/>
      <dgm:spPr/>
    </dgm:pt>
    <dgm:pt modelId="{2C9E1171-9E0F-42C0-9382-2EC0F4630EA1}" type="pres">
      <dgm:prSet presAssocID="{AC15126C-55A6-4A04-8345-58063664B80E}" presName="textRepeatNode" presStyleLbl="alignNode1" presStyleIdx="0" presStyleCnt="5">
        <dgm:presLayoutVars>
          <dgm:chMax val="0"/>
          <dgm:chPref val="0"/>
          <dgm:bulletEnabled val="1"/>
        </dgm:presLayoutVars>
      </dgm:prSet>
      <dgm:spPr/>
    </dgm:pt>
    <dgm:pt modelId="{34A8E10E-65D1-4BA2-B4FF-E3DA56B8E71D}" type="pres">
      <dgm:prSet presAssocID="{AC15126C-55A6-4A04-8345-58063664B80E}" presName="textaccent1" presStyleCnt="0"/>
      <dgm:spPr/>
    </dgm:pt>
    <dgm:pt modelId="{FDC06963-C4AB-4916-84CE-E69B222CC8C4}" type="pres">
      <dgm:prSet presAssocID="{AC15126C-55A6-4A04-8345-58063664B80E}" presName="accentRepeatNode" presStyleLbl="solidAlignAcc1" presStyleIdx="0" presStyleCnt="10"/>
      <dgm:spPr/>
    </dgm:pt>
    <dgm:pt modelId="{8EB7CF74-F0A9-43B6-B2C4-987CF158EFC3}" type="pres">
      <dgm:prSet presAssocID="{79404852-093E-494C-8015-C22026D50420}" presName="image1" presStyleCnt="0"/>
      <dgm:spPr/>
    </dgm:pt>
    <dgm:pt modelId="{68BE17D9-B04F-4AE8-9B76-87E585F7AB54}" type="pres">
      <dgm:prSet presAssocID="{79404852-093E-494C-8015-C22026D50420}" presName="imageRepeatNode" presStyleLbl="alignAcc1" presStyleIdx="0" presStyleCnt="5"/>
      <dgm:spPr/>
    </dgm:pt>
    <dgm:pt modelId="{53DD8896-0566-49D7-9EFD-09B03DE4AFB5}" type="pres">
      <dgm:prSet presAssocID="{79404852-093E-494C-8015-C22026D50420}" presName="imageaccent1" presStyleCnt="0"/>
      <dgm:spPr/>
    </dgm:pt>
    <dgm:pt modelId="{49AB3A29-D750-43BB-B1FC-92885D8A4887}" type="pres">
      <dgm:prSet presAssocID="{79404852-093E-494C-8015-C22026D50420}" presName="accentRepeatNode" presStyleLbl="solidAlignAcc1" presStyleIdx="1" presStyleCnt="10"/>
      <dgm:spPr/>
    </dgm:pt>
    <dgm:pt modelId="{4D84AFE4-4797-481B-BAE1-7F3929C88014}" type="pres">
      <dgm:prSet presAssocID="{907C4AE6-F30D-403B-93B5-6A82FF89299F}" presName="text2" presStyleCnt="0"/>
      <dgm:spPr/>
    </dgm:pt>
    <dgm:pt modelId="{F7C2F531-1087-4ABA-8214-3D79CAB1A959}" type="pres">
      <dgm:prSet presAssocID="{907C4AE6-F30D-403B-93B5-6A82FF89299F}" presName="textRepeatNode" presStyleLbl="alignNode1" presStyleIdx="1" presStyleCnt="5">
        <dgm:presLayoutVars>
          <dgm:chMax val="0"/>
          <dgm:chPref val="0"/>
          <dgm:bulletEnabled val="1"/>
        </dgm:presLayoutVars>
      </dgm:prSet>
      <dgm:spPr/>
    </dgm:pt>
    <dgm:pt modelId="{6F0B1A94-84B1-488D-A94E-AFF6C00BD8F5}" type="pres">
      <dgm:prSet presAssocID="{907C4AE6-F30D-403B-93B5-6A82FF89299F}" presName="textaccent2" presStyleCnt="0"/>
      <dgm:spPr/>
    </dgm:pt>
    <dgm:pt modelId="{C0C4A771-F2FA-406B-80C4-7D0295FE6F87}" type="pres">
      <dgm:prSet presAssocID="{907C4AE6-F30D-403B-93B5-6A82FF89299F}" presName="accentRepeatNode" presStyleLbl="solidAlignAcc1" presStyleIdx="2" presStyleCnt="10"/>
      <dgm:spPr/>
    </dgm:pt>
    <dgm:pt modelId="{D1CC9519-A39F-479A-9E79-93A32E0FCA60}" type="pres">
      <dgm:prSet presAssocID="{3A487E94-CBC7-483D-8758-27392AC83002}" presName="image2" presStyleCnt="0"/>
      <dgm:spPr/>
    </dgm:pt>
    <dgm:pt modelId="{79486AD2-AE67-421D-B4B4-07EEA137D2C8}" type="pres">
      <dgm:prSet presAssocID="{3A487E94-CBC7-483D-8758-27392AC83002}" presName="imageRepeatNode" presStyleLbl="alignAcc1" presStyleIdx="1" presStyleCnt="5"/>
      <dgm:spPr/>
    </dgm:pt>
    <dgm:pt modelId="{E4895AE0-1495-4E7C-913B-F7FABA593F96}" type="pres">
      <dgm:prSet presAssocID="{3A487E94-CBC7-483D-8758-27392AC83002}" presName="imageaccent2" presStyleCnt="0"/>
      <dgm:spPr/>
    </dgm:pt>
    <dgm:pt modelId="{C96ED2AE-7983-4A0D-A2D4-A233950540CF}" type="pres">
      <dgm:prSet presAssocID="{3A487E94-CBC7-483D-8758-27392AC83002}" presName="accentRepeatNode" presStyleLbl="solidAlignAcc1" presStyleIdx="3" presStyleCnt="10"/>
      <dgm:spPr/>
    </dgm:pt>
    <dgm:pt modelId="{47B01CC1-21DB-4E6C-8178-5C6B668157D1}" type="pres">
      <dgm:prSet presAssocID="{B5860B49-F0DB-4963-B3B5-F01F2009442F}" presName="text3" presStyleCnt="0"/>
      <dgm:spPr/>
    </dgm:pt>
    <dgm:pt modelId="{E0044AC4-D3F9-4DAC-A495-94D3BB1916F9}" type="pres">
      <dgm:prSet presAssocID="{B5860B49-F0DB-4963-B3B5-F01F2009442F}" presName="textRepeatNode" presStyleLbl="alignNode1" presStyleIdx="2" presStyleCnt="5">
        <dgm:presLayoutVars>
          <dgm:chMax val="0"/>
          <dgm:chPref val="0"/>
          <dgm:bulletEnabled val="1"/>
        </dgm:presLayoutVars>
      </dgm:prSet>
      <dgm:spPr/>
    </dgm:pt>
    <dgm:pt modelId="{61E3A01E-5E45-44C1-A043-7B52B4F0953A}" type="pres">
      <dgm:prSet presAssocID="{B5860B49-F0DB-4963-B3B5-F01F2009442F}" presName="textaccent3" presStyleCnt="0"/>
      <dgm:spPr/>
    </dgm:pt>
    <dgm:pt modelId="{E545B521-D695-46E5-9E38-9B15F774A8BD}" type="pres">
      <dgm:prSet presAssocID="{B5860B49-F0DB-4963-B3B5-F01F2009442F}" presName="accentRepeatNode" presStyleLbl="solidAlignAcc1" presStyleIdx="4" presStyleCnt="10"/>
      <dgm:spPr/>
    </dgm:pt>
    <dgm:pt modelId="{AE3FD499-9672-4CF9-B943-185D0B136834}" type="pres">
      <dgm:prSet presAssocID="{8525FFD3-0995-471D-AF82-D0B1BFFDF9B7}" presName="image3" presStyleCnt="0"/>
      <dgm:spPr/>
    </dgm:pt>
    <dgm:pt modelId="{25DE96A8-150B-4A90-9184-B5F2AF452F15}" type="pres">
      <dgm:prSet presAssocID="{8525FFD3-0995-471D-AF82-D0B1BFFDF9B7}" presName="imageRepeatNode" presStyleLbl="alignAcc1" presStyleIdx="2" presStyleCnt="5"/>
      <dgm:spPr/>
    </dgm:pt>
    <dgm:pt modelId="{E5255023-6E08-4B9D-8B31-4813AA333715}" type="pres">
      <dgm:prSet presAssocID="{8525FFD3-0995-471D-AF82-D0B1BFFDF9B7}" presName="imageaccent3" presStyleCnt="0"/>
      <dgm:spPr/>
    </dgm:pt>
    <dgm:pt modelId="{404C9584-6A91-4C40-99FC-65288FBED0B5}" type="pres">
      <dgm:prSet presAssocID="{8525FFD3-0995-471D-AF82-D0B1BFFDF9B7}" presName="accentRepeatNode" presStyleLbl="solidAlignAcc1" presStyleIdx="5" presStyleCnt="10"/>
      <dgm:spPr/>
    </dgm:pt>
    <dgm:pt modelId="{C3C96C10-988A-4177-9967-5FAFB13ABF90}" type="pres">
      <dgm:prSet presAssocID="{678FA317-8532-450F-8214-B8D67A87C8D0}" presName="text4" presStyleCnt="0"/>
      <dgm:spPr/>
    </dgm:pt>
    <dgm:pt modelId="{3181E75C-A480-4ABC-92AF-430832DAB180}" type="pres">
      <dgm:prSet presAssocID="{678FA317-8532-450F-8214-B8D67A87C8D0}" presName="textRepeatNode" presStyleLbl="alignNode1" presStyleIdx="3" presStyleCnt="5">
        <dgm:presLayoutVars>
          <dgm:chMax val="0"/>
          <dgm:chPref val="0"/>
          <dgm:bulletEnabled val="1"/>
        </dgm:presLayoutVars>
      </dgm:prSet>
      <dgm:spPr/>
    </dgm:pt>
    <dgm:pt modelId="{86FA82A0-662D-411D-A98A-702122B68469}" type="pres">
      <dgm:prSet presAssocID="{678FA317-8532-450F-8214-B8D67A87C8D0}" presName="textaccent4" presStyleCnt="0"/>
      <dgm:spPr/>
    </dgm:pt>
    <dgm:pt modelId="{E1FA71CD-A2DC-42AB-9791-7DFA400AA093}" type="pres">
      <dgm:prSet presAssocID="{678FA317-8532-450F-8214-B8D67A87C8D0}" presName="accentRepeatNode" presStyleLbl="solidAlignAcc1" presStyleIdx="6" presStyleCnt="10"/>
      <dgm:spPr/>
    </dgm:pt>
    <dgm:pt modelId="{D7A3C0C8-02D3-4832-8169-EC7098B4BB20}" type="pres">
      <dgm:prSet presAssocID="{92756FEC-C2EA-4BCD-8C5E-87302C5D73BD}" presName="image4" presStyleCnt="0"/>
      <dgm:spPr/>
    </dgm:pt>
    <dgm:pt modelId="{E96081C3-59B7-48BA-BE4F-E5B5D70B9841}" type="pres">
      <dgm:prSet presAssocID="{92756FEC-C2EA-4BCD-8C5E-87302C5D73BD}" presName="imageRepeatNode" presStyleLbl="alignAcc1" presStyleIdx="3" presStyleCnt="5"/>
      <dgm:spPr/>
    </dgm:pt>
    <dgm:pt modelId="{0178C23A-6FEC-425B-AA39-6FB92C56F270}" type="pres">
      <dgm:prSet presAssocID="{92756FEC-C2EA-4BCD-8C5E-87302C5D73BD}" presName="imageaccent4" presStyleCnt="0"/>
      <dgm:spPr/>
    </dgm:pt>
    <dgm:pt modelId="{1679C716-9C9B-4244-987D-585B0FD5DB4A}" type="pres">
      <dgm:prSet presAssocID="{92756FEC-C2EA-4BCD-8C5E-87302C5D73BD}" presName="accentRepeatNode" presStyleLbl="solidAlignAcc1" presStyleIdx="7" presStyleCnt="10"/>
      <dgm:spPr/>
    </dgm:pt>
    <dgm:pt modelId="{B1A605C5-C10A-4E9B-A44D-A5E7344DD92C}" type="pres">
      <dgm:prSet presAssocID="{A79455FC-2B8E-451D-AC86-56CF8DF4D110}" presName="text5" presStyleCnt="0"/>
      <dgm:spPr/>
    </dgm:pt>
    <dgm:pt modelId="{14F52C48-B421-4D31-984E-1700C201025B}" type="pres">
      <dgm:prSet presAssocID="{A79455FC-2B8E-451D-AC86-56CF8DF4D110}" presName="textRepeatNode" presStyleLbl="alignNode1" presStyleIdx="4" presStyleCnt="5">
        <dgm:presLayoutVars>
          <dgm:chMax val="0"/>
          <dgm:chPref val="0"/>
          <dgm:bulletEnabled val="1"/>
        </dgm:presLayoutVars>
      </dgm:prSet>
      <dgm:spPr/>
    </dgm:pt>
    <dgm:pt modelId="{D6C56745-52A2-4E69-A2AE-8117F9BED969}" type="pres">
      <dgm:prSet presAssocID="{A79455FC-2B8E-451D-AC86-56CF8DF4D110}" presName="textaccent5" presStyleCnt="0"/>
      <dgm:spPr/>
    </dgm:pt>
    <dgm:pt modelId="{BC45BB31-5EA1-459D-A952-37502F09E2E5}" type="pres">
      <dgm:prSet presAssocID="{A79455FC-2B8E-451D-AC86-56CF8DF4D110}" presName="accentRepeatNode" presStyleLbl="solidAlignAcc1" presStyleIdx="8" presStyleCnt="10"/>
      <dgm:spPr/>
    </dgm:pt>
    <dgm:pt modelId="{ED795F4F-7E02-493F-AC81-7D0A49661C25}" type="pres">
      <dgm:prSet presAssocID="{55FB456A-32F0-4355-8313-C3B6AE7A1EF9}" presName="image5" presStyleCnt="0"/>
      <dgm:spPr/>
    </dgm:pt>
    <dgm:pt modelId="{BA522C9E-C11D-4856-97F8-0D071859F373}" type="pres">
      <dgm:prSet presAssocID="{55FB456A-32F0-4355-8313-C3B6AE7A1EF9}" presName="imageRepeatNode" presStyleLbl="alignAcc1" presStyleIdx="4" presStyleCnt="5"/>
      <dgm:spPr/>
    </dgm:pt>
    <dgm:pt modelId="{4A04BDBA-539C-40C8-8B2F-3BA69EF5A4CC}" type="pres">
      <dgm:prSet presAssocID="{55FB456A-32F0-4355-8313-C3B6AE7A1EF9}" presName="imageaccent5" presStyleCnt="0"/>
      <dgm:spPr/>
    </dgm:pt>
    <dgm:pt modelId="{D31606A8-F36D-42CF-BEB9-914B9A51ACA1}" type="pres">
      <dgm:prSet presAssocID="{55FB456A-32F0-4355-8313-C3B6AE7A1EF9}" presName="accentRepeatNode" presStyleLbl="solidAlignAcc1" presStyleIdx="9" presStyleCnt="10"/>
      <dgm:spPr/>
    </dgm:pt>
  </dgm:ptLst>
  <dgm:cxnLst>
    <dgm:cxn modelId="{8EBA9B17-B0C5-42E6-A9ED-DB944E5B510C}" type="presOf" srcId="{FA54A6FB-E27D-41A9-8A14-F3F943C21B92}" destId="{F188AB02-1066-4E18-9087-92F4021E69E6}" srcOrd="0" destOrd="0" presId="urn:microsoft.com/office/officeart/2008/layout/HexagonCluster"/>
    <dgm:cxn modelId="{056C8629-41A2-4C3A-BD55-EFB13625112B}" srcId="{FA54A6FB-E27D-41A9-8A14-F3F943C21B92}" destId="{AC15126C-55A6-4A04-8345-58063664B80E}" srcOrd="0" destOrd="0" parTransId="{42BD5FA6-4038-4975-B496-9AA893008FAF}" sibTransId="{79404852-093E-494C-8015-C22026D50420}"/>
    <dgm:cxn modelId="{DBC4F936-8A40-4F9E-9F4B-5D0A03D17209}" type="presOf" srcId="{8525FFD3-0995-471D-AF82-D0B1BFFDF9B7}" destId="{25DE96A8-150B-4A90-9184-B5F2AF452F15}" srcOrd="0" destOrd="0" presId="urn:microsoft.com/office/officeart/2008/layout/HexagonCluster"/>
    <dgm:cxn modelId="{6D5F3F42-2032-4129-8C9E-11F1BE1B0400}" type="presOf" srcId="{55FB456A-32F0-4355-8313-C3B6AE7A1EF9}" destId="{BA522C9E-C11D-4856-97F8-0D071859F373}" srcOrd="0" destOrd="0" presId="urn:microsoft.com/office/officeart/2008/layout/HexagonCluster"/>
    <dgm:cxn modelId="{527F2267-EF91-4833-B4FE-61A81B29FE2E}" type="presOf" srcId="{79404852-093E-494C-8015-C22026D50420}" destId="{68BE17D9-B04F-4AE8-9B76-87E585F7AB54}" srcOrd="0" destOrd="0" presId="urn:microsoft.com/office/officeart/2008/layout/HexagonCluster"/>
    <dgm:cxn modelId="{9AFB586D-9A3F-472F-B3DD-5A7BD4A5F3F0}" type="presOf" srcId="{678FA317-8532-450F-8214-B8D67A87C8D0}" destId="{3181E75C-A480-4ABC-92AF-430832DAB180}" srcOrd="0" destOrd="0" presId="urn:microsoft.com/office/officeart/2008/layout/HexagonCluster"/>
    <dgm:cxn modelId="{3F55E76D-D597-4350-A9EB-960B4D781FFB}" srcId="{FA54A6FB-E27D-41A9-8A14-F3F943C21B92}" destId="{B5860B49-F0DB-4963-B3B5-F01F2009442F}" srcOrd="2" destOrd="0" parTransId="{6F36B465-A20B-4334-BA43-25C98D8BF0F5}" sibTransId="{8525FFD3-0995-471D-AF82-D0B1BFFDF9B7}"/>
    <dgm:cxn modelId="{D2128852-D08A-4A05-BC65-0CF12D1D96CE}" type="presOf" srcId="{907C4AE6-F30D-403B-93B5-6A82FF89299F}" destId="{F7C2F531-1087-4ABA-8214-3D79CAB1A959}" srcOrd="0" destOrd="0" presId="urn:microsoft.com/office/officeart/2008/layout/HexagonCluster"/>
    <dgm:cxn modelId="{9C5B4A91-4249-4DAF-9106-B3E7E327E5D2}" type="presOf" srcId="{B5860B49-F0DB-4963-B3B5-F01F2009442F}" destId="{E0044AC4-D3F9-4DAC-A495-94D3BB1916F9}" srcOrd="0" destOrd="0" presId="urn:microsoft.com/office/officeart/2008/layout/HexagonCluster"/>
    <dgm:cxn modelId="{0ABF49A2-A251-4C31-A7FE-2E107603692A}" type="presOf" srcId="{92756FEC-C2EA-4BCD-8C5E-87302C5D73BD}" destId="{E96081C3-59B7-48BA-BE4F-E5B5D70B9841}" srcOrd="0" destOrd="0" presId="urn:microsoft.com/office/officeart/2008/layout/HexagonCluster"/>
    <dgm:cxn modelId="{583EE8BA-EB44-4EF5-80E6-81E8E03127E6}" srcId="{FA54A6FB-E27D-41A9-8A14-F3F943C21B92}" destId="{907C4AE6-F30D-403B-93B5-6A82FF89299F}" srcOrd="1" destOrd="0" parTransId="{4460D592-BA65-4AE0-906A-07403420F68E}" sibTransId="{3A487E94-CBC7-483D-8758-27392AC83002}"/>
    <dgm:cxn modelId="{24F114BC-D100-452A-882C-FD52173D9635}" type="presOf" srcId="{A79455FC-2B8E-451D-AC86-56CF8DF4D110}" destId="{14F52C48-B421-4D31-984E-1700C201025B}" srcOrd="0" destOrd="0" presId="urn:microsoft.com/office/officeart/2008/layout/HexagonCluster"/>
    <dgm:cxn modelId="{059CF1C9-6A70-4F1F-A474-11EC37CD0EF7}" srcId="{FA54A6FB-E27D-41A9-8A14-F3F943C21B92}" destId="{A79455FC-2B8E-451D-AC86-56CF8DF4D110}" srcOrd="4" destOrd="0" parTransId="{268452EE-0873-46EB-9B40-2246D158BA02}" sibTransId="{55FB456A-32F0-4355-8313-C3B6AE7A1EF9}"/>
    <dgm:cxn modelId="{2AD8FEED-546A-4977-817B-2A5B6AEBC23E}" type="presOf" srcId="{AC15126C-55A6-4A04-8345-58063664B80E}" destId="{2C9E1171-9E0F-42C0-9382-2EC0F4630EA1}" srcOrd="0" destOrd="0" presId="urn:microsoft.com/office/officeart/2008/layout/HexagonCluster"/>
    <dgm:cxn modelId="{02A031F5-9837-4D98-A6FA-F6A68A7F5192}" srcId="{FA54A6FB-E27D-41A9-8A14-F3F943C21B92}" destId="{678FA317-8532-450F-8214-B8D67A87C8D0}" srcOrd="3" destOrd="0" parTransId="{1D679A61-ADE9-4137-A76C-EBDEA92986C1}" sibTransId="{92756FEC-C2EA-4BCD-8C5E-87302C5D73BD}"/>
    <dgm:cxn modelId="{1E6AF5F8-A02E-4467-941F-B08214C5B826}" type="presOf" srcId="{3A487E94-CBC7-483D-8758-27392AC83002}" destId="{79486AD2-AE67-421D-B4B4-07EEA137D2C8}" srcOrd="0" destOrd="0" presId="urn:microsoft.com/office/officeart/2008/layout/HexagonCluster"/>
    <dgm:cxn modelId="{F22FC469-5CAB-4493-A02B-87987C7EB7B6}" type="presParOf" srcId="{F188AB02-1066-4E18-9087-92F4021E69E6}" destId="{DE9038F2-A7F8-4C53-AF7E-AFA0E441B185}" srcOrd="0" destOrd="0" presId="urn:microsoft.com/office/officeart/2008/layout/HexagonCluster"/>
    <dgm:cxn modelId="{4F932BAD-7A68-4916-92EE-50CB64F30477}" type="presParOf" srcId="{DE9038F2-A7F8-4C53-AF7E-AFA0E441B185}" destId="{2C9E1171-9E0F-42C0-9382-2EC0F4630EA1}" srcOrd="0" destOrd="0" presId="urn:microsoft.com/office/officeart/2008/layout/HexagonCluster"/>
    <dgm:cxn modelId="{F05B2BC0-443E-4C97-B567-339D79265E25}" type="presParOf" srcId="{F188AB02-1066-4E18-9087-92F4021E69E6}" destId="{34A8E10E-65D1-4BA2-B4FF-E3DA56B8E71D}" srcOrd="1" destOrd="0" presId="urn:microsoft.com/office/officeart/2008/layout/HexagonCluster"/>
    <dgm:cxn modelId="{1A1E7578-68A0-406B-AF92-42934B7A19DF}" type="presParOf" srcId="{34A8E10E-65D1-4BA2-B4FF-E3DA56B8E71D}" destId="{FDC06963-C4AB-4916-84CE-E69B222CC8C4}" srcOrd="0" destOrd="0" presId="urn:microsoft.com/office/officeart/2008/layout/HexagonCluster"/>
    <dgm:cxn modelId="{019F5105-1674-4765-9ACE-19956509A8D2}" type="presParOf" srcId="{F188AB02-1066-4E18-9087-92F4021E69E6}" destId="{8EB7CF74-F0A9-43B6-B2C4-987CF158EFC3}" srcOrd="2" destOrd="0" presId="urn:microsoft.com/office/officeart/2008/layout/HexagonCluster"/>
    <dgm:cxn modelId="{0805D5F1-C1EC-431F-B66B-40359F32EC32}" type="presParOf" srcId="{8EB7CF74-F0A9-43B6-B2C4-987CF158EFC3}" destId="{68BE17D9-B04F-4AE8-9B76-87E585F7AB54}" srcOrd="0" destOrd="0" presId="urn:microsoft.com/office/officeart/2008/layout/HexagonCluster"/>
    <dgm:cxn modelId="{5A77CE87-05E5-4FFB-853C-D8916F494290}" type="presParOf" srcId="{F188AB02-1066-4E18-9087-92F4021E69E6}" destId="{53DD8896-0566-49D7-9EFD-09B03DE4AFB5}" srcOrd="3" destOrd="0" presId="urn:microsoft.com/office/officeart/2008/layout/HexagonCluster"/>
    <dgm:cxn modelId="{FBC53415-427A-4B01-B765-EFFA507E014C}" type="presParOf" srcId="{53DD8896-0566-49D7-9EFD-09B03DE4AFB5}" destId="{49AB3A29-D750-43BB-B1FC-92885D8A4887}" srcOrd="0" destOrd="0" presId="urn:microsoft.com/office/officeart/2008/layout/HexagonCluster"/>
    <dgm:cxn modelId="{AB89CEB4-FFA4-49FD-8BCF-19A4D3F4D00E}" type="presParOf" srcId="{F188AB02-1066-4E18-9087-92F4021E69E6}" destId="{4D84AFE4-4797-481B-BAE1-7F3929C88014}" srcOrd="4" destOrd="0" presId="urn:microsoft.com/office/officeart/2008/layout/HexagonCluster"/>
    <dgm:cxn modelId="{A2308745-30F2-405C-BCB8-E2032B09B3A2}" type="presParOf" srcId="{4D84AFE4-4797-481B-BAE1-7F3929C88014}" destId="{F7C2F531-1087-4ABA-8214-3D79CAB1A959}" srcOrd="0" destOrd="0" presId="urn:microsoft.com/office/officeart/2008/layout/HexagonCluster"/>
    <dgm:cxn modelId="{15F1DFD2-F06B-4ED7-B60F-794039F78D58}" type="presParOf" srcId="{F188AB02-1066-4E18-9087-92F4021E69E6}" destId="{6F0B1A94-84B1-488D-A94E-AFF6C00BD8F5}" srcOrd="5" destOrd="0" presId="urn:microsoft.com/office/officeart/2008/layout/HexagonCluster"/>
    <dgm:cxn modelId="{698E1B12-C181-4258-9873-843A2F6AA389}" type="presParOf" srcId="{6F0B1A94-84B1-488D-A94E-AFF6C00BD8F5}" destId="{C0C4A771-F2FA-406B-80C4-7D0295FE6F87}" srcOrd="0" destOrd="0" presId="urn:microsoft.com/office/officeart/2008/layout/HexagonCluster"/>
    <dgm:cxn modelId="{AB3C4F46-486E-4DAB-9C8B-C6FEB93E463F}" type="presParOf" srcId="{F188AB02-1066-4E18-9087-92F4021E69E6}" destId="{D1CC9519-A39F-479A-9E79-93A32E0FCA60}" srcOrd="6" destOrd="0" presId="urn:microsoft.com/office/officeart/2008/layout/HexagonCluster"/>
    <dgm:cxn modelId="{6A0C3C47-9E09-425D-A8ED-1EA004FE8AB5}" type="presParOf" srcId="{D1CC9519-A39F-479A-9E79-93A32E0FCA60}" destId="{79486AD2-AE67-421D-B4B4-07EEA137D2C8}" srcOrd="0" destOrd="0" presId="urn:microsoft.com/office/officeart/2008/layout/HexagonCluster"/>
    <dgm:cxn modelId="{BF2EAC7F-302A-4C69-8316-E0191B4FAE0A}" type="presParOf" srcId="{F188AB02-1066-4E18-9087-92F4021E69E6}" destId="{E4895AE0-1495-4E7C-913B-F7FABA593F96}" srcOrd="7" destOrd="0" presId="urn:microsoft.com/office/officeart/2008/layout/HexagonCluster"/>
    <dgm:cxn modelId="{A0B074F7-9197-4D7D-A1FA-AD14D20B999B}" type="presParOf" srcId="{E4895AE0-1495-4E7C-913B-F7FABA593F96}" destId="{C96ED2AE-7983-4A0D-A2D4-A233950540CF}" srcOrd="0" destOrd="0" presId="urn:microsoft.com/office/officeart/2008/layout/HexagonCluster"/>
    <dgm:cxn modelId="{D5AF5674-1621-4F19-829A-813F4DA293F9}" type="presParOf" srcId="{F188AB02-1066-4E18-9087-92F4021E69E6}" destId="{47B01CC1-21DB-4E6C-8178-5C6B668157D1}" srcOrd="8" destOrd="0" presId="urn:microsoft.com/office/officeart/2008/layout/HexagonCluster"/>
    <dgm:cxn modelId="{6E803698-DDBD-4972-BFFA-E863E2E9BB7D}" type="presParOf" srcId="{47B01CC1-21DB-4E6C-8178-5C6B668157D1}" destId="{E0044AC4-D3F9-4DAC-A495-94D3BB1916F9}" srcOrd="0" destOrd="0" presId="urn:microsoft.com/office/officeart/2008/layout/HexagonCluster"/>
    <dgm:cxn modelId="{C5488E3B-D051-473E-B630-23FB593868A6}" type="presParOf" srcId="{F188AB02-1066-4E18-9087-92F4021E69E6}" destId="{61E3A01E-5E45-44C1-A043-7B52B4F0953A}" srcOrd="9" destOrd="0" presId="urn:microsoft.com/office/officeart/2008/layout/HexagonCluster"/>
    <dgm:cxn modelId="{2FD7FDAE-4EE0-4CB0-AA5A-BFB8A69F8F48}" type="presParOf" srcId="{61E3A01E-5E45-44C1-A043-7B52B4F0953A}" destId="{E545B521-D695-46E5-9E38-9B15F774A8BD}" srcOrd="0" destOrd="0" presId="urn:microsoft.com/office/officeart/2008/layout/HexagonCluster"/>
    <dgm:cxn modelId="{F83C7E34-D1C4-4551-A284-39AC6E99C5A5}" type="presParOf" srcId="{F188AB02-1066-4E18-9087-92F4021E69E6}" destId="{AE3FD499-9672-4CF9-B943-185D0B136834}" srcOrd="10" destOrd="0" presId="urn:microsoft.com/office/officeart/2008/layout/HexagonCluster"/>
    <dgm:cxn modelId="{3377E80A-4D96-4456-9373-52F92D26B101}" type="presParOf" srcId="{AE3FD499-9672-4CF9-B943-185D0B136834}" destId="{25DE96A8-150B-4A90-9184-B5F2AF452F15}" srcOrd="0" destOrd="0" presId="urn:microsoft.com/office/officeart/2008/layout/HexagonCluster"/>
    <dgm:cxn modelId="{677D204D-7208-4549-8D01-E1F559C32328}" type="presParOf" srcId="{F188AB02-1066-4E18-9087-92F4021E69E6}" destId="{E5255023-6E08-4B9D-8B31-4813AA333715}" srcOrd="11" destOrd="0" presId="urn:microsoft.com/office/officeart/2008/layout/HexagonCluster"/>
    <dgm:cxn modelId="{A53F67B1-FDDD-497B-B4DC-3229776707D1}" type="presParOf" srcId="{E5255023-6E08-4B9D-8B31-4813AA333715}" destId="{404C9584-6A91-4C40-99FC-65288FBED0B5}" srcOrd="0" destOrd="0" presId="urn:microsoft.com/office/officeart/2008/layout/HexagonCluster"/>
    <dgm:cxn modelId="{23FFC5F4-CEDC-4D45-B022-AB866EA90DE4}" type="presParOf" srcId="{F188AB02-1066-4E18-9087-92F4021E69E6}" destId="{C3C96C10-988A-4177-9967-5FAFB13ABF90}" srcOrd="12" destOrd="0" presId="urn:microsoft.com/office/officeart/2008/layout/HexagonCluster"/>
    <dgm:cxn modelId="{8F20353F-D813-4B44-914A-39C034C56956}" type="presParOf" srcId="{C3C96C10-988A-4177-9967-5FAFB13ABF90}" destId="{3181E75C-A480-4ABC-92AF-430832DAB180}" srcOrd="0" destOrd="0" presId="urn:microsoft.com/office/officeart/2008/layout/HexagonCluster"/>
    <dgm:cxn modelId="{D51848E6-C0F5-4F0C-99BC-53BE8C1FDA98}" type="presParOf" srcId="{F188AB02-1066-4E18-9087-92F4021E69E6}" destId="{86FA82A0-662D-411D-A98A-702122B68469}" srcOrd="13" destOrd="0" presId="urn:microsoft.com/office/officeart/2008/layout/HexagonCluster"/>
    <dgm:cxn modelId="{72B4C42F-0064-4F6D-94F3-360470E353C4}" type="presParOf" srcId="{86FA82A0-662D-411D-A98A-702122B68469}" destId="{E1FA71CD-A2DC-42AB-9791-7DFA400AA093}" srcOrd="0" destOrd="0" presId="urn:microsoft.com/office/officeart/2008/layout/HexagonCluster"/>
    <dgm:cxn modelId="{BDA67317-F3F5-41B0-B40E-1197AF53FC8B}" type="presParOf" srcId="{F188AB02-1066-4E18-9087-92F4021E69E6}" destId="{D7A3C0C8-02D3-4832-8169-EC7098B4BB20}" srcOrd="14" destOrd="0" presId="urn:microsoft.com/office/officeart/2008/layout/HexagonCluster"/>
    <dgm:cxn modelId="{F1587B93-7B59-438E-9989-1969EDE81ABD}" type="presParOf" srcId="{D7A3C0C8-02D3-4832-8169-EC7098B4BB20}" destId="{E96081C3-59B7-48BA-BE4F-E5B5D70B9841}" srcOrd="0" destOrd="0" presId="urn:microsoft.com/office/officeart/2008/layout/HexagonCluster"/>
    <dgm:cxn modelId="{86BF46B6-F01A-49D7-A2B7-EF36F4B649FA}" type="presParOf" srcId="{F188AB02-1066-4E18-9087-92F4021E69E6}" destId="{0178C23A-6FEC-425B-AA39-6FB92C56F270}" srcOrd="15" destOrd="0" presId="urn:microsoft.com/office/officeart/2008/layout/HexagonCluster"/>
    <dgm:cxn modelId="{27606B0E-F98E-4A00-B209-C7E026906387}" type="presParOf" srcId="{0178C23A-6FEC-425B-AA39-6FB92C56F270}" destId="{1679C716-9C9B-4244-987D-585B0FD5DB4A}" srcOrd="0" destOrd="0" presId="urn:microsoft.com/office/officeart/2008/layout/HexagonCluster"/>
    <dgm:cxn modelId="{501213C2-55AB-4141-B139-72EBE4F510F9}" type="presParOf" srcId="{F188AB02-1066-4E18-9087-92F4021E69E6}" destId="{B1A605C5-C10A-4E9B-A44D-A5E7344DD92C}" srcOrd="16" destOrd="0" presId="urn:microsoft.com/office/officeart/2008/layout/HexagonCluster"/>
    <dgm:cxn modelId="{8852C4AC-CDB7-46E5-84CA-9B6638451A6D}" type="presParOf" srcId="{B1A605C5-C10A-4E9B-A44D-A5E7344DD92C}" destId="{14F52C48-B421-4D31-984E-1700C201025B}" srcOrd="0" destOrd="0" presId="urn:microsoft.com/office/officeart/2008/layout/HexagonCluster"/>
    <dgm:cxn modelId="{A243D04B-59AC-4B3D-85B2-3943FA57D733}" type="presParOf" srcId="{F188AB02-1066-4E18-9087-92F4021E69E6}" destId="{D6C56745-52A2-4E69-A2AE-8117F9BED969}" srcOrd="17" destOrd="0" presId="urn:microsoft.com/office/officeart/2008/layout/HexagonCluster"/>
    <dgm:cxn modelId="{4B533050-97B0-4742-A020-AE304455CB10}" type="presParOf" srcId="{D6C56745-52A2-4E69-A2AE-8117F9BED969}" destId="{BC45BB31-5EA1-459D-A952-37502F09E2E5}" srcOrd="0" destOrd="0" presId="urn:microsoft.com/office/officeart/2008/layout/HexagonCluster"/>
    <dgm:cxn modelId="{E150A1B6-0E91-4217-8B0F-5F4C8536E30D}" type="presParOf" srcId="{F188AB02-1066-4E18-9087-92F4021E69E6}" destId="{ED795F4F-7E02-493F-AC81-7D0A49661C25}" srcOrd="18" destOrd="0" presId="urn:microsoft.com/office/officeart/2008/layout/HexagonCluster"/>
    <dgm:cxn modelId="{AC743E79-0E18-41CB-A6C8-01DC0607986F}" type="presParOf" srcId="{ED795F4F-7E02-493F-AC81-7D0A49661C25}" destId="{BA522C9E-C11D-4856-97F8-0D071859F373}" srcOrd="0" destOrd="0" presId="urn:microsoft.com/office/officeart/2008/layout/HexagonCluster"/>
    <dgm:cxn modelId="{14C6DE42-B8DA-4205-8B3C-98088F6649C4}" type="presParOf" srcId="{F188AB02-1066-4E18-9087-92F4021E69E6}" destId="{4A04BDBA-539C-40C8-8B2F-3BA69EF5A4CC}" srcOrd="19" destOrd="0" presId="urn:microsoft.com/office/officeart/2008/layout/HexagonCluster"/>
    <dgm:cxn modelId="{DC3A24B8-65EA-4D8B-A241-BD7A539D9C5F}" type="presParOf" srcId="{4A04BDBA-539C-40C8-8B2F-3BA69EF5A4CC}" destId="{D31606A8-F36D-42CF-BEB9-914B9A51ACA1}" srcOrd="0" destOrd="0" presId="urn:microsoft.com/office/officeart/2008/layout/Hexagon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30B9E3B-5EF2-4AF8-9D1A-BDE66E7FE3D1}" type="doc">
      <dgm:prSet loTypeId="urn:microsoft.com/office/officeart/2009/3/layout/CircleRelationship" loCatId="relationship" qsTypeId="urn:microsoft.com/office/officeart/2005/8/quickstyle/simple1" qsCatId="simple" csTypeId="urn:microsoft.com/office/officeart/2005/8/colors/colorful4" csCatId="colorful" phldr="1"/>
      <dgm:spPr/>
      <dgm:t>
        <a:bodyPr/>
        <a:lstStyle/>
        <a:p>
          <a:endParaRPr lang="fr-FR"/>
        </a:p>
      </dgm:t>
    </dgm:pt>
    <dgm:pt modelId="{3FB1FFD3-3B84-4466-8211-8F5FB9CD638B}">
      <dgm:prSet phldrT="[Texte]"/>
      <dgm:spPr/>
      <dgm:t>
        <a:bodyPr/>
        <a:lstStyle/>
        <a:p>
          <a:r>
            <a:rPr lang="fr-FR" dirty="0"/>
            <a:t>Comment vous représenter ?</a:t>
          </a:r>
        </a:p>
      </dgm:t>
    </dgm:pt>
    <dgm:pt modelId="{BB5755E1-83F3-47FF-8751-BEAC6B34364C}" type="parTrans" cxnId="{E74F36FC-3891-4AE9-BBFA-9ACB4194E19D}">
      <dgm:prSet/>
      <dgm:spPr/>
      <dgm:t>
        <a:bodyPr/>
        <a:lstStyle/>
        <a:p>
          <a:endParaRPr lang="fr-FR"/>
        </a:p>
      </dgm:t>
    </dgm:pt>
    <dgm:pt modelId="{72A527CD-7C5E-4E57-8A94-4CE84DE760AD}" type="sibTrans" cxnId="{E74F36FC-3891-4AE9-BBFA-9ACB4194E19D}">
      <dgm:prSet/>
      <dgm:spPr/>
      <dgm:t>
        <a:bodyPr/>
        <a:lstStyle/>
        <a:p>
          <a:endParaRPr lang="fr-FR"/>
        </a:p>
      </dgm:t>
    </dgm:pt>
    <dgm:pt modelId="{7162FAA8-51AC-4EDC-9750-1975D0B248FD}">
      <dgm:prSet phldrT="[Texte]"/>
      <dgm:spPr/>
      <dgm:t>
        <a:bodyPr/>
        <a:lstStyle/>
        <a:p>
          <a:r>
            <a:rPr lang="fr-FR" dirty="0"/>
            <a:t>Comment vous structurer ?</a:t>
          </a:r>
        </a:p>
      </dgm:t>
    </dgm:pt>
    <dgm:pt modelId="{96E16E19-DD77-4D4E-B3F6-FB4FD7CA8CC4}" type="parTrans" cxnId="{D4DBD5AE-B19F-4D42-A1B2-3A1B7ECAC74D}">
      <dgm:prSet/>
      <dgm:spPr/>
      <dgm:t>
        <a:bodyPr/>
        <a:lstStyle/>
        <a:p>
          <a:endParaRPr lang="fr-FR"/>
        </a:p>
      </dgm:t>
    </dgm:pt>
    <dgm:pt modelId="{E7240376-BEAB-4BD6-8B6D-14061DC3EC4A}" type="sibTrans" cxnId="{D4DBD5AE-B19F-4D42-A1B2-3A1B7ECAC74D}">
      <dgm:prSet/>
      <dgm:spPr/>
      <dgm:t>
        <a:bodyPr/>
        <a:lstStyle/>
        <a:p>
          <a:endParaRPr lang="fr-FR"/>
        </a:p>
      </dgm:t>
    </dgm:pt>
    <dgm:pt modelId="{C488BE23-B7A4-4238-8936-79DC52F1F099}">
      <dgm:prSet phldrT="[Texte]"/>
      <dgm:spPr/>
      <dgm:t>
        <a:bodyPr/>
        <a:lstStyle/>
        <a:p>
          <a:r>
            <a:rPr lang="fr-FR" dirty="0"/>
            <a:t>Comment vous impliquer ?</a:t>
          </a:r>
        </a:p>
      </dgm:t>
    </dgm:pt>
    <dgm:pt modelId="{7CB950A7-A93C-4E84-8704-D69817AF7FBC}" type="parTrans" cxnId="{F5E2971A-9698-42E0-828A-E516F59CB3AD}">
      <dgm:prSet/>
      <dgm:spPr/>
      <dgm:t>
        <a:bodyPr/>
        <a:lstStyle/>
        <a:p>
          <a:endParaRPr lang="fr-FR"/>
        </a:p>
      </dgm:t>
    </dgm:pt>
    <dgm:pt modelId="{7FF8182D-7D75-4893-B8F4-D8CBAADDF149}" type="sibTrans" cxnId="{F5E2971A-9698-42E0-828A-E516F59CB3AD}">
      <dgm:prSet/>
      <dgm:spPr/>
      <dgm:t>
        <a:bodyPr/>
        <a:lstStyle/>
        <a:p>
          <a:endParaRPr lang="fr-FR"/>
        </a:p>
      </dgm:t>
    </dgm:pt>
    <dgm:pt modelId="{662704CA-536B-44E5-845D-A2FD44234CBC}" type="pres">
      <dgm:prSet presAssocID="{130B9E3B-5EF2-4AF8-9D1A-BDE66E7FE3D1}" presName="Name0" presStyleCnt="0">
        <dgm:presLayoutVars>
          <dgm:chMax val="1"/>
          <dgm:chPref val="1"/>
        </dgm:presLayoutVars>
      </dgm:prSet>
      <dgm:spPr/>
    </dgm:pt>
    <dgm:pt modelId="{7C71C6EE-AB44-47EE-9CDF-119679C5416F}" type="pres">
      <dgm:prSet presAssocID="{3FB1FFD3-3B84-4466-8211-8F5FB9CD638B}" presName="Parent" presStyleLbl="node0" presStyleIdx="0" presStyleCnt="1" custScaleX="74572" custScaleY="78232" custLinFactNeighborX="9477" custLinFactNeighborY="2144">
        <dgm:presLayoutVars>
          <dgm:chMax val="5"/>
          <dgm:chPref val="5"/>
        </dgm:presLayoutVars>
      </dgm:prSet>
      <dgm:spPr/>
    </dgm:pt>
    <dgm:pt modelId="{3578CED4-DFAB-4E75-83F7-C789FE623C72}" type="pres">
      <dgm:prSet presAssocID="{3FB1FFD3-3B84-4466-8211-8F5FB9CD638B}" presName="Accent1" presStyleLbl="node1" presStyleIdx="0" presStyleCnt="13" custLinFactNeighborX="14996" custLinFactNeighborY="17138"/>
      <dgm:spPr/>
    </dgm:pt>
    <dgm:pt modelId="{B5404A31-F53B-4DC7-8D46-241B0F24AF1E}" type="pres">
      <dgm:prSet presAssocID="{3FB1FFD3-3B84-4466-8211-8F5FB9CD638B}" presName="Accent2" presStyleLbl="node1" presStyleIdx="1" presStyleCnt="13"/>
      <dgm:spPr/>
    </dgm:pt>
    <dgm:pt modelId="{75CEFBE5-8F43-4FBF-8EF9-BDC144B95168}" type="pres">
      <dgm:prSet presAssocID="{3FB1FFD3-3B84-4466-8211-8F5FB9CD638B}" presName="Accent3" presStyleLbl="node1" presStyleIdx="2" presStyleCnt="13"/>
      <dgm:spPr/>
    </dgm:pt>
    <dgm:pt modelId="{068BB2AD-0A56-4FE2-8ECB-67611E637110}" type="pres">
      <dgm:prSet presAssocID="{3FB1FFD3-3B84-4466-8211-8F5FB9CD638B}" presName="Accent4" presStyleLbl="node1" presStyleIdx="3" presStyleCnt="13"/>
      <dgm:spPr/>
    </dgm:pt>
    <dgm:pt modelId="{29FF673D-D7BB-49BF-B896-A4C240C5946A}" type="pres">
      <dgm:prSet presAssocID="{3FB1FFD3-3B84-4466-8211-8F5FB9CD638B}" presName="Accent5" presStyleLbl="node1" presStyleIdx="4" presStyleCnt="13"/>
      <dgm:spPr/>
    </dgm:pt>
    <dgm:pt modelId="{F5F8E71C-40C0-4CAB-AEA3-4FFBD419287A}" type="pres">
      <dgm:prSet presAssocID="{3FB1FFD3-3B84-4466-8211-8F5FB9CD638B}" presName="Accent6" presStyleLbl="node1" presStyleIdx="5" presStyleCnt="13"/>
      <dgm:spPr/>
    </dgm:pt>
    <dgm:pt modelId="{5EEE7D73-0608-4BC5-9828-5DF59779EB97}" type="pres">
      <dgm:prSet presAssocID="{7162FAA8-51AC-4EDC-9750-1975D0B248FD}" presName="Child1" presStyleLbl="node1" presStyleIdx="6" presStyleCnt="13" custScaleX="155262" custScaleY="161326" custLinFactNeighborX="-41692" custLinFactNeighborY="-17670">
        <dgm:presLayoutVars>
          <dgm:chMax val="0"/>
          <dgm:chPref val="0"/>
        </dgm:presLayoutVars>
      </dgm:prSet>
      <dgm:spPr/>
    </dgm:pt>
    <dgm:pt modelId="{A08DCACE-CC93-4D87-8E67-66B80ACF0574}" type="pres">
      <dgm:prSet presAssocID="{7162FAA8-51AC-4EDC-9750-1975D0B248FD}" presName="Accent7" presStyleCnt="0"/>
      <dgm:spPr/>
    </dgm:pt>
    <dgm:pt modelId="{F3DCDA31-CABA-4077-8962-4CD8834DC4FD}" type="pres">
      <dgm:prSet presAssocID="{7162FAA8-51AC-4EDC-9750-1975D0B248FD}" presName="AccentHold1" presStyleLbl="node1" presStyleIdx="7" presStyleCnt="13"/>
      <dgm:spPr/>
    </dgm:pt>
    <dgm:pt modelId="{BC8118D8-5A3A-4123-97AB-2D1B6EA5AAD6}" type="pres">
      <dgm:prSet presAssocID="{7162FAA8-51AC-4EDC-9750-1975D0B248FD}" presName="Accent8" presStyleCnt="0"/>
      <dgm:spPr/>
    </dgm:pt>
    <dgm:pt modelId="{00402697-6B89-4DDE-8B58-2A547BBBF9E9}" type="pres">
      <dgm:prSet presAssocID="{7162FAA8-51AC-4EDC-9750-1975D0B248FD}" presName="AccentHold2" presStyleLbl="node1" presStyleIdx="8" presStyleCnt="13"/>
      <dgm:spPr/>
    </dgm:pt>
    <dgm:pt modelId="{0B00F859-D5A8-45D3-8B29-212F0C5E989B}" type="pres">
      <dgm:prSet presAssocID="{C488BE23-B7A4-4238-8936-79DC52F1F099}" presName="Child2" presStyleLbl="node1" presStyleIdx="9" presStyleCnt="13" custScaleX="174417" custScaleY="164255" custLinFactNeighborX="11494" custLinFactNeighborY="12978">
        <dgm:presLayoutVars>
          <dgm:chMax val="0"/>
          <dgm:chPref val="0"/>
        </dgm:presLayoutVars>
      </dgm:prSet>
      <dgm:spPr/>
    </dgm:pt>
    <dgm:pt modelId="{F1E1005B-705A-4C97-949C-72658D43E269}" type="pres">
      <dgm:prSet presAssocID="{C488BE23-B7A4-4238-8936-79DC52F1F099}" presName="Accent9" presStyleCnt="0"/>
      <dgm:spPr/>
    </dgm:pt>
    <dgm:pt modelId="{D3860DF0-ECC3-41F8-B53F-7B84F9BB6ECA}" type="pres">
      <dgm:prSet presAssocID="{C488BE23-B7A4-4238-8936-79DC52F1F099}" presName="AccentHold1" presStyleLbl="node1" presStyleIdx="10" presStyleCnt="13"/>
      <dgm:spPr/>
    </dgm:pt>
    <dgm:pt modelId="{BAE3F65E-E08D-4BB2-9BAD-69636D1E37CA}" type="pres">
      <dgm:prSet presAssocID="{C488BE23-B7A4-4238-8936-79DC52F1F099}" presName="Accent10" presStyleCnt="0"/>
      <dgm:spPr/>
    </dgm:pt>
    <dgm:pt modelId="{5EECFB1F-D975-4CBD-B60F-817214968DFA}" type="pres">
      <dgm:prSet presAssocID="{C488BE23-B7A4-4238-8936-79DC52F1F099}" presName="AccentHold2" presStyleLbl="node1" presStyleIdx="11" presStyleCnt="13"/>
      <dgm:spPr/>
    </dgm:pt>
    <dgm:pt modelId="{53D5DC00-5DCB-4EB2-8771-221217AD9368}" type="pres">
      <dgm:prSet presAssocID="{C488BE23-B7A4-4238-8936-79DC52F1F099}" presName="Accent11" presStyleCnt="0"/>
      <dgm:spPr/>
    </dgm:pt>
    <dgm:pt modelId="{96A6A8F3-03CB-4A46-8DC8-767F868DF9BD}" type="pres">
      <dgm:prSet presAssocID="{C488BE23-B7A4-4238-8936-79DC52F1F099}" presName="AccentHold3" presStyleLbl="node1" presStyleIdx="12" presStyleCnt="13"/>
      <dgm:spPr/>
    </dgm:pt>
  </dgm:ptLst>
  <dgm:cxnLst>
    <dgm:cxn modelId="{3BEFC818-708F-4271-8825-1C38B5F7BC5D}" type="presOf" srcId="{C488BE23-B7A4-4238-8936-79DC52F1F099}" destId="{0B00F859-D5A8-45D3-8B29-212F0C5E989B}" srcOrd="0" destOrd="0" presId="urn:microsoft.com/office/officeart/2009/3/layout/CircleRelationship"/>
    <dgm:cxn modelId="{F5E2971A-9698-42E0-828A-E516F59CB3AD}" srcId="{3FB1FFD3-3B84-4466-8211-8F5FB9CD638B}" destId="{C488BE23-B7A4-4238-8936-79DC52F1F099}" srcOrd="1" destOrd="0" parTransId="{7CB950A7-A93C-4E84-8704-D69817AF7FBC}" sibTransId="{7FF8182D-7D75-4893-B8F4-D8CBAADDF149}"/>
    <dgm:cxn modelId="{4993681B-4F4F-4EAF-8676-612CCD3D13FF}" type="presOf" srcId="{130B9E3B-5EF2-4AF8-9D1A-BDE66E7FE3D1}" destId="{662704CA-536B-44E5-845D-A2FD44234CBC}" srcOrd="0" destOrd="0" presId="urn:microsoft.com/office/officeart/2009/3/layout/CircleRelationship"/>
    <dgm:cxn modelId="{E6211D33-CB73-4F61-BB50-6B36B543488F}" type="presOf" srcId="{3FB1FFD3-3B84-4466-8211-8F5FB9CD638B}" destId="{7C71C6EE-AB44-47EE-9CDF-119679C5416F}" srcOrd="0" destOrd="0" presId="urn:microsoft.com/office/officeart/2009/3/layout/CircleRelationship"/>
    <dgm:cxn modelId="{D4DBD5AE-B19F-4D42-A1B2-3A1B7ECAC74D}" srcId="{3FB1FFD3-3B84-4466-8211-8F5FB9CD638B}" destId="{7162FAA8-51AC-4EDC-9750-1975D0B248FD}" srcOrd="0" destOrd="0" parTransId="{96E16E19-DD77-4D4E-B3F6-FB4FD7CA8CC4}" sibTransId="{E7240376-BEAB-4BD6-8B6D-14061DC3EC4A}"/>
    <dgm:cxn modelId="{AC50ABF4-36B3-419C-BABB-AE2822A6F13F}" type="presOf" srcId="{7162FAA8-51AC-4EDC-9750-1975D0B248FD}" destId="{5EEE7D73-0608-4BC5-9828-5DF59779EB97}" srcOrd="0" destOrd="0" presId="urn:microsoft.com/office/officeart/2009/3/layout/CircleRelationship"/>
    <dgm:cxn modelId="{E74F36FC-3891-4AE9-BBFA-9ACB4194E19D}" srcId="{130B9E3B-5EF2-4AF8-9D1A-BDE66E7FE3D1}" destId="{3FB1FFD3-3B84-4466-8211-8F5FB9CD638B}" srcOrd="0" destOrd="0" parTransId="{BB5755E1-83F3-47FF-8751-BEAC6B34364C}" sibTransId="{72A527CD-7C5E-4E57-8A94-4CE84DE760AD}"/>
    <dgm:cxn modelId="{AE7E7BD8-2B72-4EA7-A119-D109204C2CB0}" type="presParOf" srcId="{662704CA-536B-44E5-845D-A2FD44234CBC}" destId="{7C71C6EE-AB44-47EE-9CDF-119679C5416F}" srcOrd="0" destOrd="0" presId="urn:microsoft.com/office/officeart/2009/3/layout/CircleRelationship"/>
    <dgm:cxn modelId="{9C42ACAF-9D27-4C81-82E8-0F929E0605B4}" type="presParOf" srcId="{662704CA-536B-44E5-845D-A2FD44234CBC}" destId="{3578CED4-DFAB-4E75-83F7-C789FE623C72}" srcOrd="1" destOrd="0" presId="urn:microsoft.com/office/officeart/2009/3/layout/CircleRelationship"/>
    <dgm:cxn modelId="{FD7B4E17-092F-483B-9280-B23D3EFD50DA}" type="presParOf" srcId="{662704CA-536B-44E5-845D-A2FD44234CBC}" destId="{B5404A31-F53B-4DC7-8D46-241B0F24AF1E}" srcOrd="2" destOrd="0" presId="urn:microsoft.com/office/officeart/2009/3/layout/CircleRelationship"/>
    <dgm:cxn modelId="{F6763FE7-A771-4C42-91E1-4EAEC0E1E9D8}" type="presParOf" srcId="{662704CA-536B-44E5-845D-A2FD44234CBC}" destId="{75CEFBE5-8F43-4FBF-8EF9-BDC144B95168}" srcOrd="3" destOrd="0" presId="urn:microsoft.com/office/officeart/2009/3/layout/CircleRelationship"/>
    <dgm:cxn modelId="{A09E3FC7-42C1-4958-938B-79B2A223750D}" type="presParOf" srcId="{662704CA-536B-44E5-845D-A2FD44234CBC}" destId="{068BB2AD-0A56-4FE2-8ECB-67611E637110}" srcOrd="4" destOrd="0" presId="urn:microsoft.com/office/officeart/2009/3/layout/CircleRelationship"/>
    <dgm:cxn modelId="{E00080A3-2EFC-4934-9B46-9CE0BCC6064B}" type="presParOf" srcId="{662704CA-536B-44E5-845D-A2FD44234CBC}" destId="{29FF673D-D7BB-49BF-B896-A4C240C5946A}" srcOrd="5" destOrd="0" presId="urn:microsoft.com/office/officeart/2009/3/layout/CircleRelationship"/>
    <dgm:cxn modelId="{461A3716-3DB1-4396-9D3C-AD37CAB6AED8}" type="presParOf" srcId="{662704CA-536B-44E5-845D-A2FD44234CBC}" destId="{F5F8E71C-40C0-4CAB-AEA3-4FFBD419287A}" srcOrd="6" destOrd="0" presId="urn:microsoft.com/office/officeart/2009/3/layout/CircleRelationship"/>
    <dgm:cxn modelId="{3F0039F7-0A12-467C-9F7E-CC09575D081D}" type="presParOf" srcId="{662704CA-536B-44E5-845D-A2FD44234CBC}" destId="{5EEE7D73-0608-4BC5-9828-5DF59779EB97}" srcOrd="7" destOrd="0" presId="urn:microsoft.com/office/officeart/2009/3/layout/CircleRelationship"/>
    <dgm:cxn modelId="{E833BE78-296A-4F83-B044-6AC309FBD2AE}" type="presParOf" srcId="{662704CA-536B-44E5-845D-A2FD44234CBC}" destId="{A08DCACE-CC93-4D87-8E67-66B80ACF0574}" srcOrd="8" destOrd="0" presId="urn:microsoft.com/office/officeart/2009/3/layout/CircleRelationship"/>
    <dgm:cxn modelId="{016A3A82-A131-4EA2-8AF6-B6BF22C28F74}" type="presParOf" srcId="{A08DCACE-CC93-4D87-8E67-66B80ACF0574}" destId="{F3DCDA31-CABA-4077-8962-4CD8834DC4FD}" srcOrd="0" destOrd="0" presId="urn:microsoft.com/office/officeart/2009/3/layout/CircleRelationship"/>
    <dgm:cxn modelId="{BC5BFC5A-3BB1-460D-91F4-E007275180E4}" type="presParOf" srcId="{662704CA-536B-44E5-845D-A2FD44234CBC}" destId="{BC8118D8-5A3A-4123-97AB-2D1B6EA5AAD6}" srcOrd="9" destOrd="0" presId="urn:microsoft.com/office/officeart/2009/3/layout/CircleRelationship"/>
    <dgm:cxn modelId="{B316253C-C618-4C2B-B90D-F6570C22C2D2}" type="presParOf" srcId="{BC8118D8-5A3A-4123-97AB-2D1B6EA5AAD6}" destId="{00402697-6B89-4DDE-8B58-2A547BBBF9E9}" srcOrd="0" destOrd="0" presId="urn:microsoft.com/office/officeart/2009/3/layout/CircleRelationship"/>
    <dgm:cxn modelId="{FD249F07-C3EA-48D2-A718-62354744CD85}" type="presParOf" srcId="{662704CA-536B-44E5-845D-A2FD44234CBC}" destId="{0B00F859-D5A8-45D3-8B29-212F0C5E989B}" srcOrd="10" destOrd="0" presId="urn:microsoft.com/office/officeart/2009/3/layout/CircleRelationship"/>
    <dgm:cxn modelId="{913AFA3E-0ECB-4DE8-9B3B-D7C71E40D661}" type="presParOf" srcId="{662704CA-536B-44E5-845D-A2FD44234CBC}" destId="{F1E1005B-705A-4C97-949C-72658D43E269}" srcOrd="11" destOrd="0" presId="urn:microsoft.com/office/officeart/2009/3/layout/CircleRelationship"/>
    <dgm:cxn modelId="{5EDD36CE-360F-49D1-84BD-46EFE8A07EFB}" type="presParOf" srcId="{F1E1005B-705A-4C97-949C-72658D43E269}" destId="{D3860DF0-ECC3-41F8-B53F-7B84F9BB6ECA}" srcOrd="0" destOrd="0" presId="urn:microsoft.com/office/officeart/2009/3/layout/CircleRelationship"/>
    <dgm:cxn modelId="{1C68F80A-F50E-4F74-9F1C-C52F683CDC0D}" type="presParOf" srcId="{662704CA-536B-44E5-845D-A2FD44234CBC}" destId="{BAE3F65E-E08D-4BB2-9BAD-69636D1E37CA}" srcOrd="12" destOrd="0" presId="urn:microsoft.com/office/officeart/2009/3/layout/CircleRelationship"/>
    <dgm:cxn modelId="{ABF6195C-6FB4-4A82-B082-F8551612559F}" type="presParOf" srcId="{BAE3F65E-E08D-4BB2-9BAD-69636D1E37CA}" destId="{5EECFB1F-D975-4CBD-B60F-817214968DFA}" srcOrd="0" destOrd="0" presId="urn:microsoft.com/office/officeart/2009/3/layout/CircleRelationship"/>
    <dgm:cxn modelId="{433243D4-0EC8-4367-A777-7FFF8B3CF2B2}" type="presParOf" srcId="{662704CA-536B-44E5-845D-A2FD44234CBC}" destId="{53D5DC00-5DCB-4EB2-8771-221217AD9368}" srcOrd="13" destOrd="0" presId="urn:microsoft.com/office/officeart/2009/3/layout/CircleRelationship"/>
    <dgm:cxn modelId="{DE19CA57-619A-4E2D-82D8-8E7849F45E4F}" type="presParOf" srcId="{53D5DC00-5DCB-4EB2-8771-221217AD9368}" destId="{96A6A8F3-03CB-4A46-8DC8-767F868DF9BD}" srcOrd="0" destOrd="0" presId="urn:microsoft.com/office/officeart/2009/3/layout/CircleRelationshi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ABE042-9BD0-4809-915C-37E90F2BA6D8}">
      <dsp:nvSpPr>
        <dsp:cNvPr id="0" name=""/>
        <dsp:cNvSpPr/>
      </dsp:nvSpPr>
      <dsp:spPr>
        <a:xfrm>
          <a:off x="3075997" y="2859"/>
          <a:ext cx="4227444" cy="668565"/>
        </a:xfrm>
        <a:prstGeom prst="roundRect">
          <a:avLst>
            <a:gd name="adj" fmla="val 10000"/>
          </a:avLst>
        </a:prstGeom>
        <a:solidFill>
          <a:schemeClr val="accent3">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kern="1200" dirty="0"/>
            <a:t>DEFINIR LE TERRITOIRE</a:t>
          </a:r>
        </a:p>
      </dsp:txBody>
      <dsp:txXfrm>
        <a:off x="3095579" y="22441"/>
        <a:ext cx="4188280" cy="629401"/>
      </dsp:txXfrm>
    </dsp:sp>
    <dsp:sp modelId="{D09E7FA8-CF90-42F3-B954-21A4D57C622E}">
      <dsp:nvSpPr>
        <dsp:cNvPr id="0" name=""/>
        <dsp:cNvSpPr/>
      </dsp:nvSpPr>
      <dsp:spPr>
        <a:xfrm rot="5400000">
          <a:off x="5064364" y="688138"/>
          <a:ext cx="250711" cy="300854"/>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fr-FR" sz="1200" kern="1200"/>
        </a:p>
      </dsp:txBody>
      <dsp:txXfrm rot="-5400000">
        <a:off x="5099464" y="713210"/>
        <a:ext cx="180512" cy="175498"/>
      </dsp:txXfrm>
    </dsp:sp>
    <dsp:sp modelId="{E263CD9F-01EE-45A1-8AD6-2E1FE3F62D9F}">
      <dsp:nvSpPr>
        <dsp:cNvPr id="0" name=""/>
        <dsp:cNvSpPr/>
      </dsp:nvSpPr>
      <dsp:spPr>
        <a:xfrm>
          <a:off x="3059858" y="1005707"/>
          <a:ext cx="4259722" cy="668565"/>
        </a:xfrm>
        <a:prstGeom prst="roundRect">
          <a:avLst>
            <a:gd name="adj" fmla="val 10000"/>
          </a:avLst>
        </a:prstGeom>
        <a:solidFill>
          <a:schemeClr val="accent3">
            <a:hueOff val="-706786"/>
            <a:satOff val="331"/>
            <a:lumOff val="98"/>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kern="1200" dirty="0"/>
            <a:t>ETABLIR UN DIAGNOSTIC DE TERRITOIRE</a:t>
          </a:r>
        </a:p>
      </dsp:txBody>
      <dsp:txXfrm>
        <a:off x="3079440" y="1025289"/>
        <a:ext cx="4220558" cy="629401"/>
      </dsp:txXfrm>
    </dsp:sp>
    <dsp:sp modelId="{BFFCEC20-34B9-4E08-9B23-DA27BA4B1453}">
      <dsp:nvSpPr>
        <dsp:cNvPr id="0" name=""/>
        <dsp:cNvSpPr/>
      </dsp:nvSpPr>
      <dsp:spPr>
        <a:xfrm rot="5400000">
          <a:off x="5064364" y="1690986"/>
          <a:ext cx="250711" cy="300854"/>
        </a:xfrm>
        <a:prstGeom prst="rightArrow">
          <a:avLst>
            <a:gd name="adj1" fmla="val 60000"/>
            <a:gd name="adj2" fmla="val 50000"/>
          </a:avLst>
        </a:prstGeom>
        <a:solidFill>
          <a:schemeClr val="accent3">
            <a:hueOff val="-942381"/>
            <a:satOff val="441"/>
            <a:lumOff val="13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fr-FR" sz="1200" kern="1200"/>
        </a:p>
      </dsp:txBody>
      <dsp:txXfrm rot="-5400000">
        <a:off x="5099464" y="1716058"/>
        <a:ext cx="180512" cy="175498"/>
      </dsp:txXfrm>
    </dsp:sp>
    <dsp:sp modelId="{5881A6F3-3D9C-4B3D-B2EA-7919FF7E5891}">
      <dsp:nvSpPr>
        <dsp:cNvPr id="0" name=""/>
        <dsp:cNvSpPr/>
      </dsp:nvSpPr>
      <dsp:spPr>
        <a:xfrm>
          <a:off x="3059858" y="2008554"/>
          <a:ext cx="4259722" cy="668565"/>
        </a:xfrm>
        <a:prstGeom prst="roundRect">
          <a:avLst>
            <a:gd name="adj" fmla="val 10000"/>
          </a:avLst>
        </a:prstGeom>
        <a:solidFill>
          <a:schemeClr val="accent3">
            <a:hueOff val="-1413571"/>
            <a:satOff val="661"/>
            <a:lumOff val="196"/>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kern="1200" dirty="0"/>
            <a:t>DEFINIR LES OBJECTIFS</a:t>
          </a:r>
        </a:p>
      </dsp:txBody>
      <dsp:txXfrm>
        <a:off x="3079440" y="2028136"/>
        <a:ext cx="4220558" cy="629401"/>
      </dsp:txXfrm>
    </dsp:sp>
    <dsp:sp modelId="{95E19B74-18AD-4995-BF6E-462405B06587}">
      <dsp:nvSpPr>
        <dsp:cNvPr id="0" name=""/>
        <dsp:cNvSpPr/>
      </dsp:nvSpPr>
      <dsp:spPr>
        <a:xfrm rot="5400000">
          <a:off x="5064364" y="2693834"/>
          <a:ext cx="250711" cy="300854"/>
        </a:xfrm>
        <a:prstGeom prst="rightArrow">
          <a:avLst>
            <a:gd name="adj1" fmla="val 60000"/>
            <a:gd name="adj2" fmla="val 50000"/>
          </a:avLst>
        </a:prstGeom>
        <a:solidFill>
          <a:schemeClr val="accent3">
            <a:hueOff val="-1884762"/>
            <a:satOff val="881"/>
            <a:lumOff val="26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fr-FR" sz="1200" kern="1200"/>
        </a:p>
      </dsp:txBody>
      <dsp:txXfrm rot="-5400000">
        <a:off x="5099464" y="2718906"/>
        <a:ext cx="180512" cy="175498"/>
      </dsp:txXfrm>
    </dsp:sp>
    <dsp:sp modelId="{C15EBE83-5A86-41E2-A562-92B89E2F66DB}">
      <dsp:nvSpPr>
        <dsp:cNvPr id="0" name=""/>
        <dsp:cNvSpPr/>
      </dsp:nvSpPr>
      <dsp:spPr>
        <a:xfrm>
          <a:off x="3059858" y="3011402"/>
          <a:ext cx="4259722" cy="668565"/>
        </a:xfrm>
        <a:prstGeom prst="roundRect">
          <a:avLst>
            <a:gd name="adj" fmla="val 10000"/>
          </a:avLst>
        </a:prstGeom>
        <a:solidFill>
          <a:schemeClr val="accent3">
            <a:hueOff val="-2120357"/>
            <a:satOff val="992"/>
            <a:lumOff val="294"/>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kern="1200" dirty="0"/>
            <a:t>MOBILISER LES ACTEURS</a:t>
          </a:r>
        </a:p>
      </dsp:txBody>
      <dsp:txXfrm>
        <a:off x="3079440" y="3030984"/>
        <a:ext cx="4220558" cy="629401"/>
      </dsp:txXfrm>
    </dsp:sp>
    <dsp:sp modelId="{A51BAE65-0B3C-4D72-BB62-AC79F9694359}">
      <dsp:nvSpPr>
        <dsp:cNvPr id="0" name=""/>
        <dsp:cNvSpPr/>
      </dsp:nvSpPr>
      <dsp:spPr>
        <a:xfrm rot="5400000">
          <a:off x="5064364" y="3696682"/>
          <a:ext cx="250711" cy="300854"/>
        </a:xfrm>
        <a:prstGeom prst="rightArrow">
          <a:avLst>
            <a:gd name="adj1" fmla="val 60000"/>
            <a:gd name="adj2" fmla="val 50000"/>
          </a:avLst>
        </a:prstGeom>
        <a:solidFill>
          <a:schemeClr val="accent3">
            <a:hueOff val="-2827143"/>
            <a:satOff val="1322"/>
            <a:lumOff val="39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fr-FR" sz="1200" kern="1200"/>
        </a:p>
      </dsp:txBody>
      <dsp:txXfrm rot="-5400000">
        <a:off x="5099464" y="3721754"/>
        <a:ext cx="180512" cy="175498"/>
      </dsp:txXfrm>
    </dsp:sp>
    <dsp:sp modelId="{14C6D4B5-ED5E-4A1F-8245-AB191825DFFA}">
      <dsp:nvSpPr>
        <dsp:cNvPr id="0" name=""/>
        <dsp:cNvSpPr/>
      </dsp:nvSpPr>
      <dsp:spPr>
        <a:xfrm>
          <a:off x="3027580" y="4014250"/>
          <a:ext cx="4324279" cy="668565"/>
        </a:xfrm>
        <a:prstGeom prst="roundRect">
          <a:avLst>
            <a:gd name="adj" fmla="val 10000"/>
          </a:avLst>
        </a:prstGeom>
        <a:solidFill>
          <a:schemeClr val="accent3">
            <a:hueOff val="-2827143"/>
            <a:satOff val="1322"/>
            <a:lumOff val="392"/>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kern="1200" dirty="0"/>
            <a:t>TROUVER SA PLACE DANS L’EXISTANT</a:t>
          </a:r>
        </a:p>
      </dsp:txBody>
      <dsp:txXfrm>
        <a:off x="3047162" y="4033832"/>
        <a:ext cx="4285115" cy="6294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84970F-10D8-4E19-A4DA-597D3D86C232}">
      <dsp:nvSpPr>
        <dsp:cNvPr id="0" name=""/>
        <dsp:cNvSpPr/>
      </dsp:nvSpPr>
      <dsp:spPr>
        <a:xfrm>
          <a:off x="0" y="344883"/>
          <a:ext cx="10515600" cy="554400"/>
        </a:xfrm>
        <a:prstGeom prst="rect">
          <a:avLst/>
        </a:prstGeom>
        <a:solidFill>
          <a:schemeClr val="lt1">
            <a:alpha val="90000"/>
            <a:hueOff val="0"/>
            <a:satOff val="0"/>
            <a:lumOff val="0"/>
            <a:alphaOff val="0"/>
          </a:schemeClr>
        </a:solidFill>
        <a:ln w="1397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9FAB6A1-12FA-4074-AED2-772488C4D578}">
      <dsp:nvSpPr>
        <dsp:cNvPr id="0" name=""/>
        <dsp:cNvSpPr/>
      </dsp:nvSpPr>
      <dsp:spPr>
        <a:xfrm>
          <a:off x="525780" y="20163"/>
          <a:ext cx="7360920" cy="649440"/>
        </a:xfrm>
        <a:prstGeom prst="roundRect">
          <a:avLst/>
        </a:prstGeom>
        <a:solidFill>
          <a:schemeClr val="accent4">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00100">
            <a:lnSpc>
              <a:spcPct val="90000"/>
            </a:lnSpc>
            <a:spcBef>
              <a:spcPct val="0"/>
            </a:spcBef>
            <a:spcAft>
              <a:spcPct val="35000"/>
            </a:spcAft>
            <a:buNone/>
          </a:pPr>
          <a:r>
            <a:rPr lang="fr-FR" sz="1800" kern="1200" dirty="0"/>
            <a:t>1-AMELIORATION DE L’ACCES AUX SOINS</a:t>
          </a:r>
        </a:p>
      </dsp:txBody>
      <dsp:txXfrm>
        <a:off x="557483" y="51866"/>
        <a:ext cx="7297514" cy="586034"/>
      </dsp:txXfrm>
    </dsp:sp>
    <dsp:sp modelId="{52C9AAB3-D494-4851-8C02-85313C9DDF37}">
      <dsp:nvSpPr>
        <dsp:cNvPr id="0" name=""/>
        <dsp:cNvSpPr/>
      </dsp:nvSpPr>
      <dsp:spPr>
        <a:xfrm>
          <a:off x="0" y="1342803"/>
          <a:ext cx="10515600" cy="554400"/>
        </a:xfrm>
        <a:prstGeom prst="rect">
          <a:avLst/>
        </a:prstGeom>
        <a:solidFill>
          <a:schemeClr val="lt1">
            <a:alpha val="90000"/>
            <a:hueOff val="0"/>
            <a:satOff val="0"/>
            <a:lumOff val="0"/>
            <a:alphaOff val="0"/>
          </a:schemeClr>
        </a:solidFill>
        <a:ln w="13970" cap="flat" cmpd="sng" algn="ctr">
          <a:solidFill>
            <a:schemeClr val="accent4">
              <a:hueOff val="4529442"/>
              <a:satOff val="-2008"/>
              <a:lumOff val="-4020"/>
              <a:alphaOff val="0"/>
            </a:schemeClr>
          </a:solidFill>
          <a:prstDash val="solid"/>
        </a:ln>
        <a:effectLst/>
      </dsp:spPr>
      <dsp:style>
        <a:lnRef idx="2">
          <a:scrgbClr r="0" g="0" b="0"/>
        </a:lnRef>
        <a:fillRef idx="1">
          <a:scrgbClr r="0" g="0" b="0"/>
        </a:fillRef>
        <a:effectRef idx="0">
          <a:scrgbClr r="0" g="0" b="0"/>
        </a:effectRef>
        <a:fontRef idx="minor"/>
      </dsp:style>
    </dsp:sp>
    <dsp:sp modelId="{1D8A1111-BAA3-4D35-8C06-649F54A58483}">
      <dsp:nvSpPr>
        <dsp:cNvPr id="0" name=""/>
        <dsp:cNvSpPr/>
      </dsp:nvSpPr>
      <dsp:spPr>
        <a:xfrm>
          <a:off x="525780" y="1018083"/>
          <a:ext cx="7360920" cy="649440"/>
        </a:xfrm>
        <a:prstGeom prst="roundRect">
          <a:avLst/>
        </a:prstGeom>
        <a:solidFill>
          <a:schemeClr val="accent4">
            <a:hueOff val="4529442"/>
            <a:satOff val="-2008"/>
            <a:lumOff val="-402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00100">
            <a:lnSpc>
              <a:spcPct val="90000"/>
            </a:lnSpc>
            <a:spcBef>
              <a:spcPct val="0"/>
            </a:spcBef>
            <a:spcAft>
              <a:spcPct val="35000"/>
            </a:spcAft>
            <a:buNone/>
          </a:pPr>
          <a:r>
            <a:rPr lang="fr-FR" sz="1800" kern="1200" dirty="0"/>
            <a:t>2-ORGANISATION DE PARCOURS PLURIPROFESSIONNELS</a:t>
          </a:r>
        </a:p>
      </dsp:txBody>
      <dsp:txXfrm>
        <a:off x="557483" y="1049786"/>
        <a:ext cx="7297514" cy="586034"/>
      </dsp:txXfrm>
    </dsp:sp>
    <dsp:sp modelId="{C4C448D1-C2DF-440A-939F-F05E23BEAA01}">
      <dsp:nvSpPr>
        <dsp:cNvPr id="0" name=""/>
        <dsp:cNvSpPr/>
      </dsp:nvSpPr>
      <dsp:spPr>
        <a:xfrm>
          <a:off x="0" y="2340723"/>
          <a:ext cx="10515600" cy="554400"/>
        </a:xfrm>
        <a:prstGeom prst="rect">
          <a:avLst/>
        </a:prstGeom>
        <a:solidFill>
          <a:schemeClr val="lt1">
            <a:alpha val="90000"/>
            <a:hueOff val="0"/>
            <a:satOff val="0"/>
            <a:lumOff val="0"/>
            <a:alphaOff val="0"/>
          </a:schemeClr>
        </a:solidFill>
        <a:ln w="13970" cap="flat" cmpd="sng" algn="ctr">
          <a:solidFill>
            <a:schemeClr val="accent4">
              <a:hueOff val="9058885"/>
              <a:satOff val="-4016"/>
              <a:lumOff val="-8039"/>
              <a:alphaOff val="0"/>
            </a:schemeClr>
          </a:solidFill>
          <a:prstDash val="solid"/>
        </a:ln>
        <a:effectLst/>
      </dsp:spPr>
      <dsp:style>
        <a:lnRef idx="2">
          <a:scrgbClr r="0" g="0" b="0"/>
        </a:lnRef>
        <a:fillRef idx="1">
          <a:scrgbClr r="0" g="0" b="0"/>
        </a:fillRef>
        <a:effectRef idx="0">
          <a:scrgbClr r="0" g="0" b="0"/>
        </a:effectRef>
        <a:fontRef idx="minor"/>
      </dsp:style>
    </dsp:sp>
    <dsp:sp modelId="{1C30D520-A8B6-4D2B-97FC-7A94F602B46E}">
      <dsp:nvSpPr>
        <dsp:cNvPr id="0" name=""/>
        <dsp:cNvSpPr/>
      </dsp:nvSpPr>
      <dsp:spPr>
        <a:xfrm>
          <a:off x="525780" y="2016003"/>
          <a:ext cx="7360920" cy="649440"/>
        </a:xfrm>
        <a:prstGeom prst="roundRect">
          <a:avLst/>
        </a:prstGeom>
        <a:solidFill>
          <a:schemeClr val="accent4">
            <a:hueOff val="9058885"/>
            <a:satOff val="-4016"/>
            <a:lumOff val="-8039"/>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00100">
            <a:lnSpc>
              <a:spcPct val="90000"/>
            </a:lnSpc>
            <a:spcBef>
              <a:spcPct val="0"/>
            </a:spcBef>
            <a:spcAft>
              <a:spcPct val="35000"/>
            </a:spcAft>
            <a:buNone/>
          </a:pPr>
          <a:r>
            <a:rPr lang="fr-FR" sz="1800" kern="1200" dirty="0"/>
            <a:t>3-DEVELOPPEMENT DES ACTIONS TERRITORIALES DE PREVENTION</a:t>
          </a:r>
        </a:p>
      </dsp:txBody>
      <dsp:txXfrm>
        <a:off x="557483" y="2047706"/>
        <a:ext cx="7297514" cy="586034"/>
      </dsp:txXfrm>
    </dsp:sp>
    <dsp:sp modelId="{B2A25CBF-BE69-4772-983D-27C0851E57AE}">
      <dsp:nvSpPr>
        <dsp:cNvPr id="0" name=""/>
        <dsp:cNvSpPr/>
      </dsp:nvSpPr>
      <dsp:spPr>
        <a:xfrm>
          <a:off x="0" y="3338643"/>
          <a:ext cx="10515600" cy="554400"/>
        </a:xfrm>
        <a:prstGeom prst="rect">
          <a:avLst/>
        </a:prstGeom>
        <a:solidFill>
          <a:schemeClr val="lt1">
            <a:alpha val="90000"/>
            <a:hueOff val="0"/>
            <a:satOff val="0"/>
            <a:lumOff val="0"/>
            <a:alphaOff val="0"/>
          </a:schemeClr>
        </a:solidFill>
        <a:ln w="13970" cap="flat" cmpd="sng" algn="ctr">
          <a:solidFill>
            <a:schemeClr val="accent4">
              <a:hueOff val="13588327"/>
              <a:satOff val="-6023"/>
              <a:lumOff val="-12059"/>
              <a:alphaOff val="0"/>
            </a:schemeClr>
          </a:solidFill>
          <a:prstDash val="solid"/>
        </a:ln>
        <a:effectLst/>
      </dsp:spPr>
      <dsp:style>
        <a:lnRef idx="2">
          <a:scrgbClr r="0" g="0" b="0"/>
        </a:lnRef>
        <a:fillRef idx="1">
          <a:scrgbClr r="0" g="0" b="0"/>
        </a:fillRef>
        <a:effectRef idx="0">
          <a:scrgbClr r="0" g="0" b="0"/>
        </a:effectRef>
        <a:fontRef idx="minor"/>
      </dsp:style>
    </dsp:sp>
    <dsp:sp modelId="{91E2AD9C-0B56-4312-A729-ACF10669BBFE}">
      <dsp:nvSpPr>
        <dsp:cNvPr id="0" name=""/>
        <dsp:cNvSpPr/>
      </dsp:nvSpPr>
      <dsp:spPr>
        <a:xfrm>
          <a:off x="525780" y="3013923"/>
          <a:ext cx="7360920" cy="649440"/>
        </a:xfrm>
        <a:prstGeom prst="roundRect">
          <a:avLst/>
        </a:prstGeom>
        <a:solidFill>
          <a:schemeClr val="accent4">
            <a:hueOff val="13588327"/>
            <a:satOff val="-6023"/>
            <a:lumOff val="-12059"/>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00100">
            <a:lnSpc>
              <a:spcPct val="90000"/>
            </a:lnSpc>
            <a:spcBef>
              <a:spcPct val="0"/>
            </a:spcBef>
            <a:spcAft>
              <a:spcPct val="35000"/>
            </a:spcAft>
            <a:buNone/>
          </a:pPr>
          <a:r>
            <a:rPr lang="fr-FR" sz="1800" kern="1200" dirty="0"/>
            <a:t>DEVELOPPEMENT DE LA QUALITE ET DE LA PERTINENCE DES SOINS</a:t>
          </a:r>
        </a:p>
      </dsp:txBody>
      <dsp:txXfrm>
        <a:off x="557483" y="3045626"/>
        <a:ext cx="7297514" cy="586034"/>
      </dsp:txXfrm>
    </dsp:sp>
    <dsp:sp modelId="{2A9079F8-1230-401C-BB7D-FC7C938CBB85}">
      <dsp:nvSpPr>
        <dsp:cNvPr id="0" name=""/>
        <dsp:cNvSpPr/>
      </dsp:nvSpPr>
      <dsp:spPr>
        <a:xfrm>
          <a:off x="0" y="4336563"/>
          <a:ext cx="10515600" cy="554400"/>
        </a:xfrm>
        <a:prstGeom prst="rect">
          <a:avLst/>
        </a:prstGeom>
        <a:solidFill>
          <a:schemeClr val="lt1">
            <a:alpha val="90000"/>
            <a:hueOff val="0"/>
            <a:satOff val="0"/>
            <a:lumOff val="0"/>
            <a:alphaOff val="0"/>
          </a:schemeClr>
        </a:solidFill>
        <a:ln w="13970" cap="flat" cmpd="sng" algn="ctr">
          <a:solidFill>
            <a:schemeClr val="accent4">
              <a:hueOff val="18117770"/>
              <a:satOff val="-8031"/>
              <a:lumOff val="-16078"/>
              <a:alphaOff val="0"/>
            </a:schemeClr>
          </a:solidFill>
          <a:prstDash val="solid"/>
        </a:ln>
        <a:effectLst/>
      </dsp:spPr>
      <dsp:style>
        <a:lnRef idx="2">
          <a:scrgbClr r="0" g="0" b="0"/>
        </a:lnRef>
        <a:fillRef idx="1">
          <a:scrgbClr r="0" g="0" b="0"/>
        </a:fillRef>
        <a:effectRef idx="0">
          <a:scrgbClr r="0" g="0" b="0"/>
        </a:effectRef>
        <a:fontRef idx="minor"/>
      </dsp:style>
    </dsp:sp>
    <dsp:sp modelId="{1A123E8A-AED0-46C8-81D0-5C2C1B8F686F}">
      <dsp:nvSpPr>
        <dsp:cNvPr id="0" name=""/>
        <dsp:cNvSpPr/>
      </dsp:nvSpPr>
      <dsp:spPr>
        <a:xfrm>
          <a:off x="525780" y="4011843"/>
          <a:ext cx="7360920" cy="649440"/>
        </a:xfrm>
        <a:prstGeom prst="roundRect">
          <a:avLst/>
        </a:prstGeom>
        <a:solidFill>
          <a:schemeClr val="accent4">
            <a:hueOff val="18117770"/>
            <a:satOff val="-8031"/>
            <a:lumOff val="-16078"/>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00100">
            <a:lnSpc>
              <a:spcPct val="90000"/>
            </a:lnSpc>
            <a:spcBef>
              <a:spcPct val="0"/>
            </a:spcBef>
            <a:spcAft>
              <a:spcPct val="35000"/>
            </a:spcAft>
            <a:buNone/>
          </a:pPr>
          <a:r>
            <a:rPr lang="fr-FR" sz="1800" kern="1200" dirty="0"/>
            <a:t>ACCOMPAGNEMENT DES PROFESSIONNELS DE SANTE SUR UN TERRITOIRE</a:t>
          </a:r>
        </a:p>
      </dsp:txBody>
      <dsp:txXfrm>
        <a:off x="557483" y="4043546"/>
        <a:ext cx="7297514" cy="58603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E7F8BA-1B20-4BB1-B4FF-EE887CC4E8AD}">
      <dsp:nvSpPr>
        <dsp:cNvPr id="0" name=""/>
        <dsp:cNvSpPr/>
      </dsp:nvSpPr>
      <dsp:spPr>
        <a:xfrm>
          <a:off x="2564434" y="1283464"/>
          <a:ext cx="1861396" cy="1116837"/>
        </a:xfrm>
        <a:prstGeom prst="rect">
          <a:avLst/>
        </a:prstGeom>
        <a:solidFill>
          <a:schemeClr val="accent5">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kern="1200" baseline="0" dirty="0"/>
            <a:t>Cabinets infirmiers</a:t>
          </a:r>
          <a:endParaRPr lang="fr-FR" sz="1500" kern="1200" dirty="0"/>
        </a:p>
      </dsp:txBody>
      <dsp:txXfrm>
        <a:off x="2564434" y="1283464"/>
        <a:ext cx="1861396" cy="1116837"/>
      </dsp:txXfrm>
    </dsp:sp>
    <dsp:sp modelId="{D93045EE-1E12-4761-B514-06D65B9CE2A4}">
      <dsp:nvSpPr>
        <dsp:cNvPr id="0" name=""/>
        <dsp:cNvSpPr/>
      </dsp:nvSpPr>
      <dsp:spPr>
        <a:xfrm>
          <a:off x="2594626" y="1714"/>
          <a:ext cx="1861396" cy="1116837"/>
        </a:xfrm>
        <a:prstGeom prst="rect">
          <a:avLst/>
        </a:prstGeom>
        <a:solidFill>
          <a:schemeClr val="accent5">
            <a:hueOff val="-1466858"/>
            <a:satOff val="387"/>
            <a:lumOff val="196"/>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kern="1200" baseline="0" dirty="0"/>
            <a:t>Cabinets M.K.</a:t>
          </a:r>
          <a:endParaRPr lang="fr-FR" sz="1500" kern="1200" dirty="0"/>
        </a:p>
      </dsp:txBody>
      <dsp:txXfrm>
        <a:off x="2594626" y="1714"/>
        <a:ext cx="1861396" cy="1116837"/>
      </dsp:txXfrm>
    </dsp:sp>
    <dsp:sp modelId="{851FB429-5ED2-40E7-A386-A3A8452A5E2A}">
      <dsp:nvSpPr>
        <dsp:cNvPr id="0" name=""/>
        <dsp:cNvSpPr/>
      </dsp:nvSpPr>
      <dsp:spPr>
        <a:xfrm>
          <a:off x="4642162" y="1714"/>
          <a:ext cx="1861396" cy="1116837"/>
        </a:xfrm>
        <a:prstGeom prst="rect">
          <a:avLst/>
        </a:prstGeom>
        <a:solidFill>
          <a:schemeClr val="accent5">
            <a:hueOff val="-2933717"/>
            <a:satOff val="774"/>
            <a:lumOff val="392"/>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kern="1200" baseline="0" dirty="0"/>
            <a:t>Dentistes</a:t>
          </a:r>
          <a:endParaRPr lang="fr-FR" sz="1500" kern="1200" dirty="0"/>
        </a:p>
      </dsp:txBody>
      <dsp:txXfrm>
        <a:off x="4642162" y="1714"/>
        <a:ext cx="1861396" cy="1116837"/>
      </dsp:txXfrm>
    </dsp:sp>
    <dsp:sp modelId="{3E8C62D9-7D15-4389-88EF-6EC9F6A25948}">
      <dsp:nvSpPr>
        <dsp:cNvPr id="0" name=""/>
        <dsp:cNvSpPr/>
      </dsp:nvSpPr>
      <dsp:spPr>
        <a:xfrm>
          <a:off x="6689698" y="1714"/>
          <a:ext cx="1861396" cy="1116837"/>
        </a:xfrm>
        <a:prstGeom prst="rect">
          <a:avLst/>
        </a:prstGeom>
        <a:solidFill>
          <a:schemeClr val="accent5">
            <a:hueOff val="-4400575"/>
            <a:satOff val="1161"/>
            <a:lumOff val="588"/>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kern="1200" dirty="0"/>
            <a:t>Médecins</a:t>
          </a:r>
        </a:p>
      </dsp:txBody>
      <dsp:txXfrm>
        <a:off x="6689698" y="1714"/>
        <a:ext cx="1861396" cy="1116837"/>
      </dsp:txXfrm>
    </dsp:sp>
    <dsp:sp modelId="{A4B5BD0D-3B5F-488A-BA8E-5D9C5AD193B5}">
      <dsp:nvSpPr>
        <dsp:cNvPr id="0" name=""/>
        <dsp:cNvSpPr/>
      </dsp:nvSpPr>
      <dsp:spPr>
        <a:xfrm>
          <a:off x="547090" y="1304692"/>
          <a:ext cx="1861396" cy="1116837"/>
        </a:xfrm>
        <a:prstGeom prst="rect">
          <a:avLst/>
        </a:prstGeom>
        <a:solidFill>
          <a:schemeClr val="accent5">
            <a:hueOff val="-5867433"/>
            <a:satOff val="1547"/>
            <a:lumOff val="784"/>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kern="1200" baseline="0" dirty="0"/>
            <a:t>Orthophonistes</a:t>
          </a:r>
          <a:endParaRPr lang="fr-FR" sz="1500" kern="1200" dirty="0"/>
        </a:p>
      </dsp:txBody>
      <dsp:txXfrm>
        <a:off x="547090" y="1304692"/>
        <a:ext cx="1861396" cy="1116837"/>
      </dsp:txXfrm>
    </dsp:sp>
    <dsp:sp modelId="{E7C372BD-E71D-492D-9FA6-150DED090E01}">
      <dsp:nvSpPr>
        <dsp:cNvPr id="0" name=""/>
        <dsp:cNvSpPr/>
      </dsp:nvSpPr>
      <dsp:spPr>
        <a:xfrm>
          <a:off x="539570" y="2633874"/>
          <a:ext cx="1861396" cy="1116837"/>
        </a:xfrm>
        <a:prstGeom prst="rect">
          <a:avLst/>
        </a:prstGeom>
        <a:solidFill>
          <a:schemeClr val="accent5">
            <a:hueOff val="-7334291"/>
            <a:satOff val="1934"/>
            <a:lumOff val="98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kern="1200" baseline="0" dirty="0"/>
            <a:t>Diététicienne</a:t>
          </a:r>
          <a:endParaRPr lang="fr-FR" sz="1500" kern="1200" dirty="0"/>
        </a:p>
      </dsp:txBody>
      <dsp:txXfrm>
        <a:off x="539570" y="2633874"/>
        <a:ext cx="1861396" cy="1116837"/>
      </dsp:txXfrm>
    </dsp:sp>
    <dsp:sp modelId="{4563FA4D-968A-4E3C-93BF-58E2EB977D82}">
      <dsp:nvSpPr>
        <dsp:cNvPr id="0" name=""/>
        <dsp:cNvSpPr/>
      </dsp:nvSpPr>
      <dsp:spPr>
        <a:xfrm>
          <a:off x="4642162" y="1304692"/>
          <a:ext cx="1861396" cy="1116837"/>
        </a:xfrm>
        <a:prstGeom prst="rect">
          <a:avLst/>
        </a:prstGeom>
        <a:solidFill>
          <a:schemeClr val="accent5">
            <a:hueOff val="-8801149"/>
            <a:satOff val="2321"/>
            <a:lumOff val="1176"/>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kern="1200" baseline="0" dirty="0"/>
            <a:t>Psychomotricienne</a:t>
          </a:r>
          <a:endParaRPr lang="fr-FR" sz="1500" kern="1200" dirty="0"/>
        </a:p>
      </dsp:txBody>
      <dsp:txXfrm>
        <a:off x="4642162" y="1304692"/>
        <a:ext cx="1861396" cy="1116837"/>
      </dsp:txXfrm>
    </dsp:sp>
    <dsp:sp modelId="{D4A1D87A-1515-402E-A6B8-2FC3314D5108}">
      <dsp:nvSpPr>
        <dsp:cNvPr id="0" name=""/>
        <dsp:cNvSpPr/>
      </dsp:nvSpPr>
      <dsp:spPr>
        <a:xfrm>
          <a:off x="6689698" y="1304692"/>
          <a:ext cx="1861396" cy="1116837"/>
        </a:xfrm>
        <a:prstGeom prst="rect">
          <a:avLst/>
        </a:prstGeom>
        <a:solidFill>
          <a:schemeClr val="accent5">
            <a:hueOff val="-10268008"/>
            <a:satOff val="2708"/>
            <a:lumOff val="1373"/>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kern="1200" baseline="0" dirty="0"/>
            <a:t>Sage femme  </a:t>
          </a:r>
          <a:endParaRPr lang="fr-FR" sz="1500" kern="1200" dirty="0"/>
        </a:p>
      </dsp:txBody>
      <dsp:txXfrm>
        <a:off x="6689698" y="1304692"/>
        <a:ext cx="1861396" cy="1116837"/>
      </dsp:txXfrm>
    </dsp:sp>
    <dsp:sp modelId="{0F3EDE84-7199-4BD5-A10B-33C1290F9E3F}">
      <dsp:nvSpPr>
        <dsp:cNvPr id="0" name=""/>
        <dsp:cNvSpPr/>
      </dsp:nvSpPr>
      <dsp:spPr>
        <a:xfrm>
          <a:off x="537671" y="0"/>
          <a:ext cx="1861396" cy="1116837"/>
        </a:xfrm>
        <a:prstGeom prst="rect">
          <a:avLst/>
        </a:prstGeom>
        <a:solidFill>
          <a:schemeClr val="accent5">
            <a:hueOff val="-11734866"/>
            <a:satOff val="3095"/>
            <a:lumOff val="1569"/>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kern="1200" baseline="0"/>
            <a:t>Pharmacie</a:t>
          </a:r>
          <a:endParaRPr lang="fr-FR" sz="1500" kern="1200"/>
        </a:p>
      </dsp:txBody>
      <dsp:txXfrm>
        <a:off x="537671" y="0"/>
        <a:ext cx="1861396" cy="1116837"/>
      </dsp:txXfrm>
    </dsp:sp>
    <dsp:sp modelId="{9B0AF259-2224-4A63-92A7-FEA9C9168DF2}">
      <dsp:nvSpPr>
        <dsp:cNvPr id="0" name=""/>
        <dsp:cNvSpPr/>
      </dsp:nvSpPr>
      <dsp:spPr>
        <a:xfrm>
          <a:off x="2594626" y="2607669"/>
          <a:ext cx="1861396" cy="1116837"/>
        </a:xfrm>
        <a:prstGeom prst="rect">
          <a:avLst/>
        </a:prstGeom>
        <a:solidFill>
          <a:schemeClr val="accent5">
            <a:hueOff val="-13201724"/>
            <a:satOff val="3482"/>
            <a:lumOff val="1765"/>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kern="1200" baseline="0"/>
            <a:t>SSIAD / EHPAD</a:t>
          </a:r>
          <a:endParaRPr lang="fr-FR" sz="1500" kern="1200"/>
        </a:p>
      </dsp:txBody>
      <dsp:txXfrm>
        <a:off x="2594626" y="2607669"/>
        <a:ext cx="1861396" cy="1116837"/>
      </dsp:txXfrm>
    </dsp:sp>
    <dsp:sp modelId="{19358441-6A09-4445-90E0-46DF5FCDB0D8}">
      <dsp:nvSpPr>
        <dsp:cNvPr id="0" name=""/>
        <dsp:cNvSpPr/>
      </dsp:nvSpPr>
      <dsp:spPr>
        <a:xfrm>
          <a:off x="4642162" y="2607669"/>
          <a:ext cx="1861396" cy="1116837"/>
        </a:xfrm>
        <a:prstGeom prst="rect">
          <a:avLst/>
        </a:prstGeom>
        <a:solidFill>
          <a:schemeClr val="accent5">
            <a:hueOff val="-14668582"/>
            <a:satOff val="3868"/>
            <a:lumOff val="1961"/>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kern="1200" baseline="0"/>
            <a:t>Infirmière du collège des Bauges</a:t>
          </a:r>
          <a:endParaRPr lang="fr-FR" sz="1500" kern="1200"/>
        </a:p>
      </dsp:txBody>
      <dsp:txXfrm>
        <a:off x="4642162" y="2607669"/>
        <a:ext cx="1861396" cy="1116837"/>
      </dsp:txXfrm>
    </dsp:sp>
    <dsp:sp modelId="{FFC6A0B9-9155-421A-B168-53615CACEE3B}">
      <dsp:nvSpPr>
        <dsp:cNvPr id="0" name=""/>
        <dsp:cNvSpPr/>
      </dsp:nvSpPr>
      <dsp:spPr>
        <a:xfrm>
          <a:off x="6689698" y="2607669"/>
          <a:ext cx="1861396" cy="1116837"/>
        </a:xfrm>
        <a:prstGeom prst="rect">
          <a:avLst/>
        </a:prstGeom>
        <a:solidFill>
          <a:schemeClr val="accent5">
            <a:hueOff val="-16135441"/>
            <a:satOff val="4255"/>
            <a:lumOff val="2157"/>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kern="1200" baseline="0"/>
            <a:t>PMI</a:t>
          </a:r>
          <a:endParaRPr lang="fr-FR" sz="1500" kern="1200"/>
        </a:p>
      </dsp:txBody>
      <dsp:txXfrm>
        <a:off x="6689698" y="2607669"/>
        <a:ext cx="1861396" cy="1116837"/>
      </dsp:txXfrm>
    </dsp:sp>
    <dsp:sp modelId="{C325F7DE-2EF0-499E-B7CD-0F16426C3D28}">
      <dsp:nvSpPr>
        <dsp:cNvPr id="0" name=""/>
        <dsp:cNvSpPr/>
      </dsp:nvSpPr>
      <dsp:spPr>
        <a:xfrm>
          <a:off x="2594626" y="3910647"/>
          <a:ext cx="1861396" cy="1116837"/>
        </a:xfrm>
        <a:prstGeom prst="rect">
          <a:avLst/>
        </a:prstGeom>
        <a:solidFill>
          <a:schemeClr val="accent5">
            <a:hueOff val="-17602299"/>
            <a:satOff val="4642"/>
            <a:lumOff val="2353"/>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kern="1200" baseline="0"/>
            <a:t>Maison des réseaux</a:t>
          </a:r>
          <a:endParaRPr lang="fr-FR" sz="1500" kern="1200"/>
        </a:p>
      </dsp:txBody>
      <dsp:txXfrm>
        <a:off x="2594626" y="3910647"/>
        <a:ext cx="1861396" cy="1116837"/>
      </dsp:txXfrm>
    </dsp:sp>
    <dsp:sp modelId="{3D6CE6CD-C4A7-4F57-91BC-C6186674D3D1}">
      <dsp:nvSpPr>
        <dsp:cNvPr id="0" name=""/>
        <dsp:cNvSpPr/>
      </dsp:nvSpPr>
      <dsp:spPr>
        <a:xfrm>
          <a:off x="4642162" y="3910647"/>
          <a:ext cx="1861396" cy="1116837"/>
        </a:xfrm>
        <a:prstGeom prst="rect">
          <a:avLst/>
        </a:prstGeom>
        <a:solidFill>
          <a:schemeClr val="accent5">
            <a:hueOff val="-19069156"/>
            <a:satOff val="5029"/>
            <a:lumOff val="2549"/>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kern="1200" baseline="0"/>
            <a:t>ARS / CPAM</a:t>
          </a:r>
          <a:endParaRPr lang="fr-FR" sz="1500" kern="1200"/>
        </a:p>
      </dsp:txBody>
      <dsp:txXfrm>
        <a:off x="4642162" y="3910647"/>
        <a:ext cx="1861396" cy="111683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34C4A0-B094-424D-B1B8-CF2DBC376CC5}">
      <dsp:nvSpPr>
        <dsp:cNvPr id="0" name=""/>
        <dsp:cNvSpPr/>
      </dsp:nvSpPr>
      <dsp:spPr>
        <a:xfrm>
          <a:off x="0" y="0"/>
          <a:ext cx="11089934" cy="6931208"/>
        </a:xfrm>
        <a:prstGeom prst="swooshArrow">
          <a:avLst>
            <a:gd name="adj1" fmla="val 25000"/>
            <a:gd name="adj2" fmla="val 25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49B8DDAF-14E3-42A5-8029-0E887683138C}">
      <dsp:nvSpPr>
        <dsp:cNvPr id="0" name=""/>
        <dsp:cNvSpPr/>
      </dsp:nvSpPr>
      <dsp:spPr>
        <a:xfrm>
          <a:off x="1092358" y="5217599"/>
          <a:ext cx="255068" cy="255068"/>
        </a:xfrm>
        <a:prstGeom prst="ellipse">
          <a:avLst/>
        </a:prstGeom>
        <a:solidFill>
          <a:schemeClr val="accent2">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712AE259-055D-417E-87F4-6ADEBAA18DAA}">
      <dsp:nvSpPr>
        <dsp:cNvPr id="0" name=""/>
        <dsp:cNvSpPr/>
      </dsp:nvSpPr>
      <dsp:spPr>
        <a:xfrm>
          <a:off x="1219892" y="5345133"/>
          <a:ext cx="1452781" cy="16496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56" tIns="0" rIns="0" bIns="0" numCol="1" spcCol="1270" anchor="t" anchorCtr="0">
          <a:noAutofit/>
        </a:bodyPr>
        <a:lstStyle/>
        <a:p>
          <a:pPr marL="0" lvl="0" indent="0" algn="ctr" defTabSz="711200">
            <a:lnSpc>
              <a:spcPct val="90000"/>
            </a:lnSpc>
            <a:spcBef>
              <a:spcPct val="0"/>
            </a:spcBef>
            <a:spcAft>
              <a:spcPct val="35000"/>
            </a:spcAft>
            <a:buNone/>
          </a:pPr>
          <a:r>
            <a:rPr lang="fr-FR" sz="1600" b="1" kern="1200" dirty="0"/>
            <a:t>Fin d’année 2019</a:t>
          </a:r>
          <a:r>
            <a:rPr lang="fr-FR" sz="1600" kern="1200" dirty="0"/>
            <a:t>: premières réflexions à l’initiative de quelques soignants</a:t>
          </a:r>
        </a:p>
      </dsp:txBody>
      <dsp:txXfrm>
        <a:off x="1219892" y="5345133"/>
        <a:ext cx="1452781" cy="1649627"/>
      </dsp:txXfrm>
    </dsp:sp>
    <dsp:sp modelId="{9EC8ACA4-F88F-4D36-ADD1-6FFCC4CDE34D}">
      <dsp:nvSpPr>
        <dsp:cNvPr id="0" name=""/>
        <dsp:cNvSpPr/>
      </dsp:nvSpPr>
      <dsp:spPr>
        <a:xfrm>
          <a:off x="2473055" y="3890966"/>
          <a:ext cx="399237" cy="399237"/>
        </a:xfrm>
        <a:prstGeom prst="ellipse">
          <a:avLst/>
        </a:prstGeom>
        <a:solidFill>
          <a:schemeClr val="accent2">
            <a:hueOff val="-1856167"/>
            <a:satOff val="606"/>
            <a:lumOff val="-539"/>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F0D818E4-C149-48A8-BFB9-82C56056F374}">
      <dsp:nvSpPr>
        <dsp:cNvPr id="0" name=""/>
        <dsp:cNvSpPr/>
      </dsp:nvSpPr>
      <dsp:spPr>
        <a:xfrm>
          <a:off x="2672674" y="4090584"/>
          <a:ext cx="1840929" cy="29041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1548" tIns="0" rIns="0" bIns="0" numCol="1" spcCol="1270" anchor="t" anchorCtr="0">
          <a:noAutofit/>
        </a:bodyPr>
        <a:lstStyle/>
        <a:p>
          <a:pPr marL="0" lvl="0" indent="0" algn="ctr" defTabSz="711200">
            <a:lnSpc>
              <a:spcPct val="90000"/>
            </a:lnSpc>
            <a:spcBef>
              <a:spcPct val="0"/>
            </a:spcBef>
            <a:spcAft>
              <a:spcPct val="35000"/>
            </a:spcAft>
            <a:buNone/>
          </a:pPr>
          <a:r>
            <a:rPr lang="fr-FR" sz="1600" b="1" kern="1200" dirty="0"/>
            <a:t>13 Février 2020</a:t>
          </a:r>
          <a:r>
            <a:rPr lang="fr-FR" sz="1600" kern="1200" dirty="0"/>
            <a:t>: </a:t>
          </a:r>
          <a:r>
            <a:rPr lang="fr-FR" sz="1600" b="1" kern="1200" dirty="0">
              <a:solidFill>
                <a:schemeClr val="accent4"/>
              </a:solidFill>
            </a:rPr>
            <a:t>Présentation  CPTS </a:t>
          </a:r>
        </a:p>
        <a:p>
          <a:pPr marL="0" lvl="0" indent="0" algn="ctr" defTabSz="711200">
            <a:lnSpc>
              <a:spcPct val="90000"/>
            </a:lnSpc>
            <a:spcBef>
              <a:spcPct val="0"/>
            </a:spcBef>
            <a:spcAft>
              <a:spcPct val="35000"/>
            </a:spcAft>
            <a:buNone/>
          </a:pPr>
          <a:r>
            <a:rPr lang="fr-FR" sz="1600" kern="1200" dirty="0"/>
            <a:t>ARS/CPAM et professionnels de santé du massif volontaires</a:t>
          </a:r>
        </a:p>
      </dsp:txBody>
      <dsp:txXfrm>
        <a:off x="2672674" y="4090584"/>
        <a:ext cx="1840929" cy="2904176"/>
      </dsp:txXfrm>
    </dsp:sp>
    <dsp:sp modelId="{080A8734-B4B9-4C92-8577-AAE933F298D9}">
      <dsp:nvSpPr>
        <dsp:cNvPr id="0" name=""/>
        <dsp:cNvSpPr/>
      </dsp:nvSpPr>
      <dsp:spPr>
        <a:xfrm>
          <a:off x="4247444" y="2833263"/>
          <a:ext cx="532316" cy="532316"/>
        </a:xfrm>
        <a:prstGeom prst="ellipse">
          <a:avLst/>
        </a:prstGeom>
        <a:solidFill>
          <a:schemeClr val="accent2">
            <a:hueOff val="-3712334"/>
            <a:satOff val="1211"/>
            <a:lumOff val="-1079"/>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B0EEBE0A-6AB6-4736-B2B1-864C4553DEE6}">
      <dsp:nvSpPr>
        <dsp:cNvPr id="0" name=""/>
        <dsp:cNvSpPr/>
      </dsp:nvSpPr>
      <dsp:spPr>
        <a:xfrm>
          <a:off x="4513603" y="3099422"/>
          <a:ext cx="2140357" cy="38953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2064" tIns="0" rIns="0" bIns="0" numCol="1" spcCol="1270" anchor="t" anchorCtr="0">
          <a:noAutofit/>
        </a:bodyPr>
        <a:lstStyle/>
        <a:p>
          <a:pPr marL="0" lvl="0" indent="0" algn="ctr" defTabSz="711200">
            <a:lnSpc>
              <a:spcPct val="90000"/>
            </a:lnSpc>
            <a:spcBef>
              <a:spcPct val="0"/>
            </a:spcBef>
            <a:spcAft>
              <a:spcPct val="35000"/>
            </a:spcAft>
            <a:buNone/>
          </a:pPr>
          <a:r>
            <a:rPr lang="fr-FR" sz="1600" b="1" kern="1200" dirty="0"/>
            <a:t>25 Février 2020</a:t>
          </a:r>
          <a:r>
            <a:rPr lang="fr-FR" sz="1600" kern="1200" dirty="0"/>
            <a:t>: première rencontre des professionnels volontaires = </a:t>
          </a:r>
          <a:r>
            <a:rPr lang="fr-FR" sz="1600" b="1" kern="1200" dirty="0">
              <a:solidFill>
                <a:schemeClr val="accent4"/>
              </a:solidFill>
            </a:rPr>
            <a:t>groupe de pilotage</a:t>
          </a:r>
          <a:r>
            <a:rPr lang="fr-FR" sz="1600" kern="1200" dirty="0"/>
            <a:t>. </a:t>
          </a:r>
        </a:p>
        <a:p>
          <a:pPr marL="171450" lvl="1" indent="-171450" algn="l" defTabSz="711200">
            <a:lnSpc>
              <a:spcPct val="90000"/>
            </a:lnSpc>
            <a:spcBef>
              <a:spcPct val="0"/>
            </a:spcBef>
            <a:spcAft>
              <a:spcPct val="15000"/>
            </a:spcAft>
            <a:buChar char="•"/>
          </a:pPr>
          <a:r>
            <a:rPr lang="fr-FR" sz="1600" kern="1200" dirty="0"/>
            <a:t>Nomination de M. Tuttino comme coordinatrice</a:t>
          </a:r>
        </a:p>
        <a:p>
          <a:pPr marL="171450" lvl="1" indent="-171450" algn="l" defTabSz="711200">
            <a:lnSpc>
              <a:spcPct val="90000"/>
            </a:lnSpc>
            <a:spcBef>
              <a:spcPct val="0"/>
            </a:spcBef>
            <a:spcAft>
              <a:spcPct val="15000"/>
            </a:spcAft>
            <a:buChar char="•"/>
          </a:pPr>
          <a:r>
            <a:rPr lang="fr-FR" sz="1600" kern="1200" dirty="0"/>
            <a:t> Elaboration de 2 groupes de travail: </a:t>
          </a:r>
          <a:r>
            <a:rPr lang="fr-FR" sz="1600" b="1" kern="1200" dirty="0">
              <a:solidFill>
                <a:schemeClr val="accent4"/>
              </a:solidFill>
            </a:rPr>
            <a:t>Création association et Consultation des usagers</a:t>
          </a:r>
        </a:p>
      </dsp:txBody>
      <dsp:txXfrm>
        <a:off x="4513603" y="3099422"/>
        <a:ext cx="2140357" cy="3895339"/>
      </dsp:txXfrm>
    </dsp:sp>
    <dsp:sp modelId="{164F3BD8-3782-4250-8F93-98413DD66042}">
      <dsp:nvSpPr>
        <dsp:cNvPr id="0" name=""/>
        <dsp:cNvSpPr/>
      </dsp:nvSpPr>
      <dsp:spPr>
        <a:xfrm>
          <a:off x="6310172" y="2007063"/>
          <a:ext cx="687575" cy="687575"/>
        </a:xfrm>
        <a:prstGeom prst="ellipse">
          <a:avLst/>
        </a:prstGeom>
        <a:solidFill>
          <a:schemeClr val="accent2">
            <a:hueOff val="-5568501"/>
            <a:satOff val="1817"/>
            <a:lumOff val="-1618"/>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F78A5038-3419-470E-A055-0D51E60F63E1}">
      <dsp:nvSpPr>
        <dsp:cNvPr id="0" name=""/>
        <dsp:cNvSpPr/>
      </dsp:nvSpPr>
      <dsp:spPr>
        <a:xfrm>
          <a:off x="6653960" y="2350851"/>
          <a:ext cx="2217986" cy="46439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4332" tIns="0" rIns="0" bIns="0" numCol="1" spcCol="1270" anchor="t" anchorCtr="0">
          <a:noAutofit/>
        </a:bodyPr>
        <a:lstStyle/>
        <a:p>
          <a:pPr marL="0" lvl="0" indent="0" algn="ctr" defTabSz="711200">
            <a:lnSpc>
              <a:spcPct val="90000"/>
            </a:lnSpc>
            <a:spcBef>
              <a:spcPct val="0"/>
            </a:spcBef>
            <a:spcAft>
              <a:spcPct val="35000"/>
            </a:spcAft>
            <a:buNone/>
          </a:pPr>
          <a:r>
            <a:rPr lang="fr-FR" sz="1600" b="1" kern="1200" dirty="0"/>
            <a:t>22 Sept 2020:</a:t>
          </a:r>
          <a:r>
            <a:rPr lang="fr-FR" sz="1600" kern="1200" dirty="0"/>
            <a:t>  </a:t>
          </a:r>
        </a:p>
        <a:p>
          <a:pPr marL="0" lvl="0" indent="0" algn="ctr" defTabSz="711200">
            <a:lnSpc>
              <a:spcPct val="90000"/>
            </a:lnSpc>
            <a:spcBef>
              <a:spcPct val="0"/>
            </a:spcBef>
            <a:spcAft>
              <a:spcPct val="35000"/>
            </a:spcAft>
            <a:buNone/>
          </a:pPr>
          <a:r>
            <a:rPr lang="fr-FR" sz="1600" kern="1200" dirty="0"/>
            <a:t>Rencontre post confinement. Retour des groupes de travail: statuts association, sondage usagers.</a:t>
          </a:r>
        </a:p>
        <a:p>
          <a:pPr marL="0" lvl="0" indent="0" algn="ctr" defTabSz="711200">
            <a:lnSpc>
              <a:spcPct val="90000"/>
            </a:lnSpc>
            <a:spcBef>
              <a:spcPct val="0"/>
            </a:spcBef>
            <a:spcAft>
              <a:spcPct val="35000"/>
            </a:spcAft>
            <a:buNone/>
          </a:pPr>
          <a:r>
            <a:rPr lang="fr-FR" sz="1600" kern="1200" dirty="0"/>
            <a:t>Préparation rencontre avec les élus</a:t>
          </a:r>
        </a:p>
      </dsp:txBody>
      <dsp:txXfrm>
        <a:off x="6653960" y="2350851"/>
        <a:ext cx="2217986" cy="4643909"/>
      </dsp:txXfrm>
    </dsp:sp>
    <dsp:sp modelId="{F940673B-85DD-4AAD-BF06-E8EEC92FBEE6}">
      <dsp:nvSpPr>
        <dsp:cNvPr id="0" name=""/>
        <dsp:cNvSpPr/>
      </dsp:nvSpPr>
      <dsp:spPr>
        <a:xfrm>
          <a:off x="8433894" y="1455339"/>
          <a:ext cx="876104" cy="876104"/>
        </a:xfrm>
        <a:prstGeom prst="ellipse">
          <a:avLst/>
        </a:prstGeom>
        <a:solidFill>
          <a:schemeClr val="accent2">
            <a:hueOff val="-7424668"/>
            <a:satOff val="2422"/>
            <a:lumOff val="-2157"/>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B069A415-F145-450D-83DC-E568F3F859F4}">
      <dsp:nvSpPr>
        <dsp:cNvPr id="0" name=""/>
        <dsp:cNvSpPr/>
      </dsp:nvSpPr>
      <dsp:spPr>
        <a:xfrm>
          <a:off x="8871947" y="1893391"/>
          <a:ext cx="2217986" cy="51013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64230" tIns="0" rIns="0" bIns="0" numCol="1" spcCol="1270" anchor="t" anchorCtr="0">
          <a:noAutofit/>
        </a:bodyPr>
        <a:lstStyle/>
        <a:p>
          <a:pPr marL="0" lvl="0" indent="0" algn="ctr" defTabSz="711200">
            <a:lnSpc>
              <a:spcPct val="90000"/>
            </a:lnSpc>
            <a:spcBef>
              <a:spcPct val="0"/>
            </a:spcBef>
            <a:spcAft>
              <a:spcPct val="35000"/>
            </a:spcAft>
            <a:buNone/>
          </a:pPr>
          <a:r>
            <a:rPr lang="fr-FR" sz="1600" b="1" kern="1200" dirty="0"/>
            <a:t>3 </a:t>
          </a:r>
          <a:r>
            <a:rPr lang="fr-FR" sz="1600" b="1" kern="1200" dirty="0" err="1"/>
            <a:t>Nov</a:t>
          </a:r>
          <a:r>
            <a:rPr lang="fr-FR" sz="1600" b="1" kern="1200" dirty="0"/>
            <a:t> 2020</a:t>
          </a:r>
          <a:r>
            <a:rPr lang="fr-FR" sz="1600" kern="1200" dirty="0"/>
            <a:t>:</a:t>
          </a:r>
        </a:p>
        <a:p>
          <a:pPr marL="171450" lvl="1" indent="-171450" algn="l" defTabSz="711200">
            <a:lnSpc>
              <a:spcPct val="90000"/>
            </a:lnSpc>
            <a:spcBef>
              <a:spcPct val="0"/>
            </a:spcBef>
            <a:spcAft>
              <a:spcPct val="15000"/>
            </a:spcAft>
            <a:buChar char="•"/>
          </a:pPr>
          <a:r>
            <a:rPr lang="fr-FR" sz="1600" kern="1200" dirty="0"/>
            <a:t>Usagers et Diagnostic de territoire </a:t>
          </a:r>
          <a:r>
            <a:rPr lang="fr-FR" sz="1600" kern="1200" dirty="0" err="1"/>
            <a:t>M.Lassonniere</a:t>
          </a:r>
          <a:endParaRPr lang="fr-FR" sz="1600" kern="1200" dirty="0"/>
        </a:p>
        <a:p>
          <a:pPr marL="171450" lvl="1" indent="-171450" algn="l" defTabSz="711200">
            <a:lnSpc>
              <a:spcPct val="90000"/>
            </a:lnSpc>
            <a:spcBef>
              <a:spcPct val="0"/>
            </a:spcBef>
            <a:spcAft>
              <a:spcPct val="15000"/>
            </a:spcAft>
            <a:buChar char="•"/>
          </a:pPr>
          <a:r>
            <a:rPr lang="fr-FR" sz="1600" kern="1200" dirty="0"/>
            <a:t>Relecture et </a:t>
          </a:r>
          <a:r>
            <a:rPr lang="fr-FR" sz="1600" b="1" kern="1200" dirty="0">
              <a:solidFill>
                <a:schemeClr val="accent4"/>
              </a:solidFill>
            </a:rPr>
            <a:t>validation des statut de l’association</a:t>
          </a:r>
          <a:r>
            <a:rPr lang="fr-FR" sz="1600" kern="1200" dirty="0"/>
            <a:t>.</a:t>
          </a:r>
        </a:p>
        <a:p>
          <a:pPr marL="171450" lvl="1" indent="-171450" algn="l" defTabSz="711200">
            <a:lnSpc>
              <a:spcPct val="90000"/>
            </a:lnSpc>
            <a:spcBef>
              <a:spcPct val="0"/>
            </a:spcBef>
            <a:spcAft>
              <a:spcPct val="15000"/>
            </a:spcAft>
            <a:buChar char="•"/>
          </a:pPr>
          <a:r>
            <a:rPr lang="fr-FR" sz="1600" kern="1200" dirty="0"/>
            <a:t>Création groupe de travail: </a:t>
          </a:r>
          <a:r>
            <a:rPr lang="fr-FR" sz="1600" b="1" kern="1200" dirty="0">
              <a:solidFill>
                <a:schemeClr val="accent4"/>
              </a:solidFill>
            </a:rPr>
            <a:t>Diagnostic de territoire</a:t>
          </a:r>
        </a:p>
      </dsp:txBody>
      <dsp:txXfrm>
        <a:off x="8871947" y="1893391"/>
        <a:ext cx="2217986" cy="510136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9E1171-9E0F-42C0-9382-2EC0F4630EA1}">
      <dsp:nvSpPr>
        <dsp:cNvPr id="0" name=""/>
        <dsp:cNvSpPr/>
      </dsp:nvSpPr>
      <dsp:spPr>
        <a:xfrm>
          <a:off x="1392272" y="2971321"/>
          <a:ext cx="1617884" cy="1389002"/>
        </a:xfrm>
        <a:prstGeom prst="hexagon">
          <a:avLst>
            <a:gd name="adj" fmla="val 25000"/>
            <a:gd name="vf" fmla="val 115470"/>
          </a:avLst>
        </a:prstGeom>
        <a:solidFill>
          <a:schemeClr val="accent4">
            <a:hueOff val="0"/>
            <a:satOff val="0"/>
            <a:lumOff val="0"/>
            <a:alphaOff val="0"/>
          </a:schemeClr>
        </a:solidFill>
        <a:ln w="1397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9050" rIns="0" bIns="19050" numCol="1" spcCol="1270" anchor="ctr" anchorCtr="0">
          <a:noAutofit/>
        </a:bodyPr>
        <a:lstStyle/>
        <a:p>
          <a:pPr marL="0" lvl="0" indent="0" algn="ctr" defTabSz="666750">
            <a:lnSpc>
              <a:spcPct val="90000"/>
            </a:lnSpc>
            <a:spcBef>
              <a:spcPct val="0"/>
            </a:spcBef>
            <a:spcAft>
              <a:spcPct val="35000"/>
            </a:spcAft>
            <a:buNone/>
          </a:pPr>
          <a:r>
            <a:rPr lang="fr-FR" sz="1500" kern="1200" dirty="0"/>
            <a:t>Soins non programmés</a:t>
          </a:r>
        </a:p>
      </dsp:txBody>
      <dsp:txXfrm>
        <a:off x="1642846" y="3186446"/>
        <a:ext cx="1116736" cy="958752"/>
      </dsp:txXfrm>
    </dsp:sp>
    <dsp:sp modelId="{FDC06963-C4AB-4916-84CE-E69B222CC8C4}">
      <dsp:nvSpPr>
        <dsp:cNvPr id="0" name=""/>
        <dsp:cNvSpPr/>
      </dsp:nvSpPr>
      <dsp:spPr>
        <a:xfrm>
          <a:off x="1430875" y="3592435"/>
          <a:ext cx="188724" cy="162672"/>
        </a:xfrm>
        <a:prstGeom prst="hexagon">
          <a:avLst>
            <a:gd name="adj" fmla="val 25000"/>
            <a:gd name="vf" fmla="val 115470"/>
          </a:avLst>
        </a:prstGeom>
        <a:solidFill>
          <a:schemeClr val="lt1">
            <a:hueOff val="0"/>
            <a:satOff val="0"/>
            <a:lumOff val="0"/>
            <a:alphaOff val="0"/>
          </a:schemeClr>
        </a:solidFill>
        <a:ln w="1397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8BE17D9-B04F-4AE8-9B76-87E585F7AB54}">
      <dsp:nvSpPr>
        <dsp:cNvPr id="0" name=""/>
        <dsp:cNvSpPr/>
      </dsp:nvSpPr>
      <dsp:spPr>
        <a:xfrm>
          <a:off x="0" y="2203433"/>
          <a:ext cx="1617884" cy="1389002"/>
        </a:xfrm>
        <a:prstGeom prst="hexagon">
          <a:avLst>
            <a:gd name="adj" fmla="val 25000"/>
            <a:gd name="vf" fmla="val 11547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6000" r="-6000"/>
          </a:stretch>
        </a:blipFill>
        <a:ln w="1397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9AB3A29-D750-43BB-B1FC-92885D8A4887}">
      <dsp:nvSpPr>
        <dsp:cNvPr id="0" name=""/>
        <dsp:cNvSpPr/>
      </dsp:nvSpPr>
      <dsp:spPr>
        <a:xfrm>
          <a:off x="1108328" y="3407949"/>
          <a:ext cx="188724" cy="162672"/>
        </a:xfrm>
        <a:prstGeom prst="hexagon">
          <a:avLst>
            <a:gd name="adj" fmla="val 25000"/>
            <a:gd name="vf" fmla="val 115470"/>
          </a:avLst>
        </a:prstGeom>
        <a:solidFill>
          <a:schemeClr val="lt1">
            <a:hueOff val="0"/>
            <a:satOff val="0"/>
            <a:lumOff val="0"/>
            <a:alphaOff val="0"/>
          </a:schemeClr>
        </a:solidFill>
        <a:ln w="13970" cap="flat" cmpd="sng" algn="ctr">
          <a:solidFill>
            <a:schemeClr val="accent4">
              <a:hueOff val="2013086"/>
              <a:satOff val="-892"/>
              <a:lumOff val="-1786"/>
              <a:alphaOff val="0"/>
            </a:schemeClr>
          </a:solidFill>
          <a:prstDash val="solid"/>
        </a:ln>
        <a:effectLst/>
      </dsp:spPr>
      <dsp:style>
        <a:lnRef idx="2">
          <a:scrgbClr r="0" g="0" b="0"/>
        </a:lnRef>
        <a:fillRef idx="1">
          <a:scrgbClr r="0" g="0" b="0"/>
        </a:fillRef>
        <a:effectRef idx="0">
          <a:scrgbClr r="0" g="0" b="0"/>
        </a:effectRef>
        <a:fontRef idx="minor"/>
      </dsp:style>
    </dsp:sp>
    <dsp:sp modelId="{F7C2F531-1087-4ABA-8214-3D79CAB1A959}">
      <dsp:nvSpPr>
        <dsp:cNvPr id="0" name=""/>
        <dsp:cNvSpPr/>
      </dsp:nvSpPr>
      <dsp:spPr>
        <a:xfrm>
          <a:off x="2784545" y="2198996"/>
          <a:ext cx="1617884" cy="1389002"/>
        </a:xfrm>
        <a:prstGeom prst="hexagon">
          <a:avLst>
            <a:gd name="adj" fmla="val 25000"/>
            <a:gd name="vf" fmla="val 115470"/>
          </a:avLst>
        </a:prstGeom>
        <a:solidFill>
          <a:schemeClr val="accent4">
            <a:hueOff val="4529442"/>
            <a:satOff val="-2008"/>
            <a:lumOff val="-4020"/>
            <a:alphaOff val="0"/>
          </a:schemeClr>
        </a:solidFill>
        <a:ln w="13970" cap="flat" cmpd="sng" algn="ctr">
          <a:solidFill>
            <a:schemeClr val="accent4">
              <a:hueOff val="4529442"/>
              <a:satOff val="-2008"/>
              <a:lumOff val="-402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9050" rIns="0" bIns="19050" numCol="1" spcCol="1270" anchor="ctr" anchorCtr="0">
          <a:noAutofit/>
        </a:bodyPr>
        <a:lstStyle/>
        <a:p>
          <a:pPr marL="0" lvl="0" indent="0" algn="ctr" defTabSz="666750">
            <a:lnSpc>
              <a:spcPct val="90000"/>
            </a:lnSpc>
            <a:spcBef>
              <a:spcPct val="0"/>
            </a:spcBef>
            <a:spcAft>
              <a:spcPct val="35000"/>
            </a:spcAft>
            <a:buNone/>
          </a:pPr>
          <a:r>
            <a:rPr lang="fr-FR" sz="1500" kern="1200" dirty="0"/>
            <a:t>Spécialistes</a:t>
          </a:r>
        </a:p>
      </dsp:txBody>
      <dsp:txXfrm>
        <a:off x="3035119" y="2414121"/>
        <a:ext cx="1116736" cy="958752"/>
      </dsp:txXfrm>
    </dsp:sp>
    <dsp:sp modelId="{C0C4A771-F2FA-406B-80C4-7D0295FE6F87}">
      <dsp:nvSpPr>
        <dsp:cNvPr id="0" name=""/>
        <dsp:cNvSpPr/>
      </dsp:nvSpPr>
      <dsp:spPr>
        <a:xfrm>
          <a:off x="3898020" y="3400555"/>
          <a:ext cx="188724" cy="162672"/>
        </a:xfrm>
        <a:prstGeom prst="hexagon">
          <a:avLst>
            <a:gd name="adj" fmla="val 25000"/>
            <a:gd name="vf" fmla="val 115470"/>
          </a:avLst>
        </a:prstGeom>
        <a:solidFill>
          <a:schemeClr val="lt1">
            <a:hueOff val="0"/>
            <a:satOff val="0"/>
            <a:lumOff val="0"/>
            <a:alphaOff val="0"/>
          </a:schemeClr>
        </a:solidFill>
        <a:ln w="13970" cap="flat" cmpd="sng" algn="ctr">
          <a:solidFill>
            <a:schemeClr val="accent4">
              <a:hueOff val="4026171"/>
              <a:satOff val="-1785"/>
              <a:lumOff val="-3573"/>
              <a:alphaOff val="0"/>
            </a:schemeClr>
          </a:solidFill>
          <a:prstDash val="solid"/>
        </a:ln>
        <a:effectLst/>
      </dsp:spPr>
      <dsp:style>
        <a:lnRef idx="2">
          <a:scrgbClr r="0" g="0" b="0"/>
        </a:lnRef>
        <a:fillRef idx="1">
          <a:scrgbClr r="0" g="0" b="0"/>
        </a:fillRef>
        <a:effectRef idx="0">
          <a:scrgbClr r="0" g="0" b="0"/>
        </a:effectRef>
        <a:fontRef idx="minor"/>
      </dsp:style>
    </dsp:sp>
    <dsp:sp modelId="{79486AD2-AE67-421D-B4B4-07EEA137D2C8}">
      <dsp:nvSpPr>
        <dsp:cNvPr id="0" name=""/>
        <dsp:cNvSpPr/>
      </dsp:nvSpPr>
      <dsp:spPr>
        <a:xfrm>
          <a:off x="4175960" y="2968363"/>
          <a:ext cx="1617884" cy="1389002"/>
        </a:xfrm>
        <a:prstGeom prst="hexagon">
          <a:avLst>
            <a:gd name="adj" fmla="val 25000"/>
            <a:gd name="vf" fmla="val 11547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9000" r="-19000"/>
          </a:stretch>
        </a:blipFill>
        <a:ln w="13970" cap="flat" cmpd="sng" algn="ctr">
          <a:solidFill>
            <a:schemeClr val="accent4">
              <a:hueOff val="4529442"/>
              <a:satOff val="-2008"/>
              <a:lumOff val="-4020"/>
              <a:alphaOff val="0"/>
            </a:schemeClr>
          </a:solidFill>
          <a:prstDash val="solid"/>
        </a:ln>
        <a:effectLst/>
      </dsp:spPr>
      <dsp:style>
        <a:lnRef idx="2">
          <a:scrgbClr r="0" g="0" b="0"/>
        </a:lnRef>
        <a:fillRef idx="1">
          <a:scrgbClr r="0" g="0" b="0"/>
        </a:fillRef>
        <a:effectRef idx="0">
          <a:scrgbClr r="0" g="0" b="0"/>
        </a:effectRef>
        <a:fontRef idx="minor"/>
      </dsp:style>
    </dsp:sp>
    <dsp:sp modelId="{C96ED2AE-7983-4A0D-A2D4-A233950540CF}">
      <dsp:nvSpPr>
        <dsp:cNvPr id="0" name=""/>
        <dsp:cNvSpPr/>
      </dsp:nvSpPr>
      <dsp:spPr>
        <a:xfrm>
          <a:off x="4215421" y="3586519"/>
          <a:ext cx="188724" cy="162672"/>
        </a:xfrm>
        <a:prstGeom prst="hexagon">
          <a:avLst>
            <a:gd name="adj" fmla="val 25000"/>
            <a:gd name="vf" fmla="val 115470"/>
          </a:avLst>
        </a:prstGeom>
        <a:solidFill>
          <a:schemeClr val="lt1">
            <a:hueOff val="0"/>
            <a:satOff val="0"/>
            <a:lumOff val="0"/>
            <a:alphaOff val="0"/>
          </a:schemeClr>
        </a:solidFill>
        <a:ln w="13970" cap="flat" cmpd="sng" algn="ctr">
          <a:solidFill>
            <a:schemeClr val="accent4">
              <a:hueOff val="6039257"/>
              <a:satOff val="-2677"/>
              <a:lumOff val="-5359"/>
              <a:alphaOff val="0"/>
            </a:schemeClr>
          </a:solidFill>
          <a:prstDash val="solid"/>
        </a:ln>
        <a:effectLst/>
      </dsp:spPr>
      <dsp:style>
        <a:lnRef idx="2">
          <a:scrgbClr r="0" g="0" b="0"/>
        </a:lnRef>
        <a:fillRef idx="1">
          <a:scrgbClr r="0" g="0" b="0"/>
        </a:fillRef>
        <a:effectRef idx="0">
          <a:scrgbClr r="0" g="0" b="0"/>
        </a:effectRef>
        <a:fontRef idx="minor"/>
      </dsp:style>
    </dsp:sp>
    <dsp:sp modelId="{E0044AC4-D3F9-4DAC-A495-94D3BB1916F9}">
      <dsp:nvSpPr>
        <dsp:cNvPr id="0" name=""/>
        <dsp:cNvSpPr/>
      </dsp:nvSpPr>
      <dsp:spPr>
        <a:xfrm>
          <a:off x="1392272" y="1435544"/>
          <a:ext cx="1617884" cy="1389002"/>
        </a:xfrm>
        <a:prstGeom prst="hexagon">
          <a:avLst>
            <a:gd name="adj" fmla="val 25000"/>
            <a:gd name="vf" fmla="val 115470"/>
          </a:avLst>
        </a:prstGeom>
        <a:solidFill>
          <a:schemeClr val="accent4">
            <a:hueOff val="9058885"/>
            <a:satOff val="-4016"/>
            <a:lumOff val="-8039"/>
            <a:alphaOff val="0"/>
          </a:schemeClr>
        </a:solidFill>
        <a:ln w="13970" cap="flat" cmpd="sng" algn="ctr">
          <a:solidFill>
            <a:schemeClr val="accent4">
              <a:hueOff val="9058885"/>
              <a:satOff val="-4016"/>
              <a:lumOff val="-803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9050" rIns="0" bIns="19050" numCol="1" spcCol="1270" anchor="ctr" anchorCtr="0">
          <a:noAutofit/>
        </a:bodyPr>
        <a:lstStyle/>
        <a:p>
          <a:pPr marL="0" lvl="0" indent="0" algn="ctr" defTabSz="666750">
            <a:lnSpc>
              <a:spcPct val="90000"/>
            </a:lnSpc>
            <a:spcBef>
              <a:spcPct val="0"/>
            </a:spcBef>
            <a:spcAft>
              <a:spcPct val="35000"/>
            </a:spcAft>
            <a:buNone/>
          </a:pPr>
          <a:r>
            <a:rPr lang="fr-FR" sz="1500" kern="1200" dirty="0"/>
            <a:t>Promotion</a:t>
          </a:r>
        </a:p>
        <a:p>
          <a:pPr marL="0" lvl="0" indent="0" algn="ctr" defTabSz="666750">
            <a:lnSpc>
              <a:spcPct val="90000"/>
            </a:lnSpc>
            <a:spcBef>
              <a:spcPct val="0"/>
            </a:spcBef>
            <a:spcAft>
              <a:spcPct val="35000"/>
            </a:spcAft>
            <a:buNone/>
          </a:pPr>
          <a:r>
            <a:rPr lang="fr-FR" sz="1500" kern="1200" dirty="0"/>
            <a:t>Prévention de la santé</a:t>
          </a:r>
        </a:p>
      </dsp:txBody>
      <dsp:txXfrm>
        <a:off x="1642846" y="1650669"/>
        <a:ext cx="1116736" cy="958752"/>
      </dsp:txXfrm>
    </dsp:sp>
    <dsp:sp modelId="{E545B521-D695-46E5-9E38-9B15F774A8BD}">
      <dsp:nvSpPr>
        <dsp:cNvPr id="0" name=""/>
        <dsp:cNvSpPr/>
      </dsp:nvSpPr>
      <dsp:spPr>
        <a:xfrm>
          <a:off x="2500600" y="1461793"/>
          <a:ext cx="188724" cy="162672"/>
        </a:xfrm>
        <a:prstGeom prst="hexagon">
          <a:avLst>
            <a:gd name="adj" fmla="val 25000"/>
            <a:gd name="vf" fmla="val 115470"/>
          </a:avLst>
        </a:prstGeom>
        <a:solidFill>
          <a:schemeClr val="lt1">
            <a:hueOff val="0"/>
            <a:satOff val="0"/>
            <a:lumOff val="0"/>
            <a:alphaOff val="0"/>
          </a:schemeClr>
        </a:solidFill>
        <a:ln w="13970" cap="flat" cmpd="sng" algn="ctr">
          <a:solidFill>
            <a:schemeClr val="accent4">
              <a:hueOff val="8052342"/>
              <a:satOff val="-3569"/>
              <a:lumOff val="-7146"/>
              <a:alphaOff val="0"/>
            </a:schemeClr>
          </a:solidFill>
          <a:prstDash val="solid"/>
        </a:ln>
        <a:effectLst/>
      </dsp:spPr>
      <dsp:style>
        <a:lnRef idx="2">
          <a:scrgbClr r="0" g="0" b="0"/>
        </a:lnRef>
        <a:fillRef idx="1">
          <a:scrgbClr r="0" g="0" b="0"/>
        </a:fillRef>
        <a:effectRef idx="0">
          <a:scrgbClr r="0" g="0" b="0"/>
        </a:effectRef>
        <a:fontRef idx="minor"/>
      </dsp:style>
    </dsp:sp>
    <dsp:sp modelId="{25DE96A8-150B-4A90-9184-B5F2AF452F15}">
      <dsp:nvSpPr>
        <dsp:cNvPr id="0" name=""/>
        <dsp:cNvSpPr/>
      </dsp:nvSpPr>
      <dsp:spPr>
        <a:xfrm>
          <a:off x="2784545" y="663219"/>
          <a:ext cx="1617884" cy="1389002"/>
        </a:xfrm>
        <a:prstGeom prst="hexagon">
          <a:avLst>
            <a:gd name="adj" fmla="val 25000"/>
            <a:gd name="vf" fmla="val 11547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4000" r="-14000"/>
          </a:stretch>
        </a:blipFill>
        <a:ln w="13970" cap="flat" cmpd="sng" algn="ctr">
          <a:solidFill>
            <a:schemeClr val="accent4">
              <a:hueOff val="9058885"/>
              <a:satOff val="-4016"/>
              <a:lumOff val="-8039"/>
              <a:alphaOff val="0"/>
            </a:schemeClr>
          </a:solidFill>
          <a:prstDash val="solid"/>
        </a:ln>
        <a:effectLst/>
      </dsp:spPr>
      <dsp:style>
        <a:lnRef idx="2">
          <a:scrgbClr r="0" g="0" b="0"/>
        </a:lnRef>
        <a:fillRef idx="1">
          <a:scrgbClr r="0" g="0" b="0"/>
        </a:fillRef>
        <a:effectRef idx="0">
          <a:scrgbClr r="0" g="0" b="0"/>
        </a:effectRef>
        <a:fontRef idx="minor"/>
      </dsp:style>
    </dsp:sp>
    <dsp:sp modelId="{404C9584-6A91-4C40-99FC-65288FBED0B5}">
      <dsp:nvSpPr>
        <dsp:cNvPr id="0" name=""/>
        <dsp:cNvSpPr/>
      </dsp:nvSpPr>
      <dsp:spPr>
        <a:xfrm>
          <a:off x="2830011" y="1278787"/>
          <a:ext cx="188724" cy="162672"/>
        </a:xfrm>
        <a:prstGeom prst="hexagon">
          <a:avLst>
            <a:gd name="adj" fmla="val 25000"/>
            <a:gd name="vf" fmla="val 115470"/>
          </a:avLst>
        </a:prstGeom>
        <a:solidFill>
          <a:schemeClr val="lt1">
            <a:hueOff val="0"/>
            <a:satOff val="0"/>
            <a:lumOff val="0"/>
            <a:alphaOff val="0"/>
          </a:schemeClr>
        </a:solidFill>
        <a:ln w="13970" cap="flat" cmpd="sng" algn="ctr">
          <a:solidFill>
            <a:schemeClr val="accent4">
              <a:hueOff val="10065428"/>
              <a:satOff val="-4462"/>
              <a:lumOff val="-8932"/>
              <a:alphaOff val="0"/>
            </a:schemeClr>
          </a:solidFill>
          <a:prstDash val="solid"/>
        </a:ln>
        <a:effectLst/>
      </dsp:spPr>
      <dsp:style>
        <a:lnRef idx="2">
          <a:scrgbClr r="0" g="0" b="0"/>
        </a:lnRef>
        <a:fillRef idx="1">
          <a:scrgbClr r="0" g="0" b="0"/>
        </a:fillRef>
        <a:effectRef idx="0">
          <a:scrgbClr r="0" g="0" b="0"/>
        </a:effectRef>
        <a:fontRef idx="minor"/>
      </dsp:style>
    </dsp:sp>
    <dsp:sp modelId="{3181E75C-A480-4ABC-92AF-430832DAB180}">
      <dsp:nvSpPr>
        <dsp:cNvPr id="0" name=""/>
        <dsp:cNvSpPr/>
      </dsp:nvSpPr>
      <dsp:spPr>
        <a:xfrm>
          <a:off x="4175960" y="1432586"/>
          <a:ext cx="1617884" cy="1389002"/>
        </a:xfrm>
        <a:prstGeom prst="hexagon">
          <a:avLst>
            <a:gd name="adj" fmla="val 25000"/>
            <a:gd name="vf" fmla="val 115470"/>
          </a:avLst>
        </a:prstGeom>
        <a:solidFill>
          <a:schemeClr val="accent4">
            <a:hueOff val="13588327"/>
            <a:satOff val="-6023"/>
            <a:lumOff val="-12059"/>
            <a:alphaOff val="0"/>
          </a:schemeClr>
        </a:solidFill>
        <a:ln w="13970" cap="flat" cmpd="sng" algn="ctr">
          <a:solidFill>
            <a:schemeClr val="accent4">
              <a:hueOff val="13588327"/>
              <a:satOff val="-6023"/>
              <a:lumOff val="-1205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9050" rIns="0" bIns="19050" numCol="1" spcCol="1270" anchor="ctr" anchorCtr="0">
          <a:noAutofit/>
        </a:bodyPr>
        <a:lstStyle/>
        <a:p>
          <a:pPr marL="0" lvl="0" indent="0" algn="ctr" defTabSz="666750">
            <a:lnSpc>
              <a:spcPct val="90000"/>
            </a:lnSpc>
            <a:spcBef>
              <a:spcPct val="0"/>
            </a:spcBef>
            <a:spcAft>
              <a:spcPct val="35000"/>
            </a:spcAft>
            <a:buNone/>
          </a:pPr>
          <a:r>
            <a:rPr lang="fr-FR" sz="1500" kern="1200" dirty="0"/>
            <a:t>Santé mentale</a:t>
          </a:r>
        </a:p>
      </dsp:txBody>
      <dsp:txXfrm>
        <a:off x="4426534" y="1647711"/>
        <a:ext cx="1116736" cy="958752"/>
      </dsp:txXfrm>
    </dsp:sp>
    <dsp:sp modelId="{E1FA71CD-A2DC-42AB-9791-7DFA400AA093}">
      <dsp:nvSpPr>
        <dsp:cNvPr id="0" name=""/>
        <dsp:cNvSpPr/>
      </dsp:nvSpPr>
      <dsp:spPr>
        <a:xfrm>
          <a:off x="5575954" y="2048154"/>
          <a:ext cx="188724" cy="162672"/>
        </a:xfrm>
        <a:prstGeom prst="hexagon">
          <a:avLst>
            <a:gd name="adj" fmla="val 25000"/>
            <a:gd name="vf" fmla="val 115470"/>
          </a:avLst>
        </a:prstGeom>
        <a:solidFill>
          <a:schemeClr val="lt1">
            <a:hueOff val="0"/>
            <a:satOff val="0"/>
            <a:lumOff val="0"/>
            <a:alphaOff val="0"/>
          </a:schemeClr>
        </a:solidFill>
        <a:ln w="13970" cap="flat" cmpd="sng" algn="ctr">
          <a:solidFill>
            <a:schemeClr val="accent4">
              <a:hueOff val="12078514"/>
              <a:satOff val="-5354"/>
              <a:lumOff val="-10719"/>
              <a:alphaOff val="0"/>
            </a:schemeClr>
          </a:solidFill>
          <a:prstDash val="solid"/>
        </a:ln>
        <a:effectLst/>
      </dsp:spPr>
      <dsp:style>
        <a:lnRef idx="2">
          <a:scrgbClr r="0" g="0" b="0"/>
        </a:lnRef>
        <a:fillRef idx="1">
          <a:scrgbClr r="0" g="0" b="0"/>
        </a:fillRef>
        <a:effectRef idx="0">
          <a:scrgbClr r="0" g="0" b="0"/>
        </a:effectRef>
        <a:fontRef idx="minor"/>
      </dsp:style>
    </dsp:sp>
    <dsp:sp modelId="{E96081C3-59B7-48BA-BE4F-E5B5D70B9841}">
      <dsp:nvSpPr>
        <dsp:cNvPr id="0" name=""/>
        <dsp:cNvSpPr/>
      </dsp:nvSpPr>
      <dsp:spPr>
        <a:xfrm>
          <a:off x="5568233" y="2213415"/>
          <a:ext cx="1617884" cy="1389002"/>
        </a:xfrm>
        <a:prstGeom prst="hexagon">
          <a:avLst>
            <a:gd name="adj" fmla="val 25000"/>
            <a:gd name="vf" fmla="val 115470"/>
          </a:avLst>
        </a:prstGeom>
        <a:solidFill>
          <a:schemeClr val="accent3">
            <a:lumMod val="75000"/>
            <a:alpha val="90000"/>
          </a:schemeClr>
        </a:solidFill>
        <a:ln w="13970" cap="flat" cmpd="sng" algn="ctr">
          <a:solidFill>
            <a:schemeClr val="accent4">
              <a:hueOff val="13588327"/>
              <a:satOff val="-6023"/>
              <a:lumOff val="-12059"/>
              <a:alphaOff val="0"/>
            </a:schemeClr>
          </a:solidFill>
          <a:prstDash val="solid"/>
        </a:ln>
        <a:effectLst/>
      </dsp:spPr>
      <dsp:style>
        <a:lnRef idx="2">
          <a:scrgbClr r="0" g="0" b="0"/>
        </a:lnRef>
        <a:fillRef idx="1">
          <a:scrgbClr r="0" g="0" b="0"/>
        </a:fillRef>
        <a:effectRef idx="0">
          <a:scrgbClr r="0" g="0" b="0"/>
        </a:effectRef>
        <a:fontRef idx="minor"/>
      </dsp:style>
    </dsp:sp>
    <dsp:sp modelId="{1679C716-9C9B-4244-987D-585B0FD5DB4A}">
      <dsp:nvSpPr>
        <dsp:cNvPr id="0" name=""/>
        <dsp:cNvSpPr/>
      </dsp:nvSpPr>
      <dsp:spPr>
        <a:xfrm>
          <a:off x="5883918" y="2238555"/>
          <a:ext cx="188724" cy="162672"/>
        </a:xfrm>
        <a:prstGeom prst="hexagon">
          <a:avLst>
            <a:gd name="adj" fmla="val 25000"/>
            <a:gd name="vf" fmla="val 115470"/>
          </a:avLst>
        </a:prstGeom>
        <a:solidFill>
          <a:schemeClr val="lt1">
            <a:hueOff val="0"/>
            <a:satOff val="0"/>
            <a:lumOff val="0"/>
            <a:alphaOff val="0"/>
          </a:schemeClr>
        </a:solidFill>
        <a:ln w="13970" cap="flat" cmpd="sng" algn="ctr">
          <a:solidFill>
            <a:schemeClr val="accent4">
              <a:hueOff val="14091599"/>
              <a:satOff val="-6246"/>
              <a:lumOff val="-12505"/>
              <a:alphaOff val="0"/>
            </a:schemeClr>
          </a:solidFill>
          <a:prstDash val="solid"/>
        </a:ln>
        <a:effectLst/>
      </dsp:spPr>
      <dsp:style>
        <a:lnRef idx="2">
          <a:scrgbClr r="0" g="0" b="0"/>
        </a:lnRef>
        <a:fillRef idx="1">
          <a:scrgbClr r="0" g="0" b="0"/>
        </a:fillRef>
        <a:effectRef idx="0">
          <a:scrgbClr r="0" g="0" b="0"/>
        </a:effectRef>
        <a:fontRef idx="minor"/>
      </dsp:style>
    </dsp:sp>
    <dsp:sp modelId="{14F52C48-B421-4D31-984E-1700C201025B}">
      <dsp:nvSpPr>
        <dsp:cNvPr id="0" name=""/>
        <dsp:cNvSpPr/>
      </dsp:nvSpPr>
      <dsp:spPr>
        <a:xfrm>
          <a:off x="5568233" y="678007"/>
          <a:ext cx="1617884" cy="1389002"/>
        </a:xfrm>
        <a:prstGeom prst="hexagon">
          <a:avLst>
            <a:gd name="adj" fmla="val 25000"/>
            <a:gd name="vf" fmla="val 115470"/>
          </a:avLst>
        </a:prstGeom>
        <a:solidFill>
          <a:schemeClr val="accent4">
            <a:hueOff val="18117770"/>
            <a:satOff val="-8031"/>
            <a:lumOff val="-16078"/>
            <a:alphaOff val="0"/>
          </a:schemeClr>
        </a:solidFill>
        <a:ln w="13970" cap="flat" cmpd="sng" algn="ctr">
          <a:solidFill>
            <a:schemeClr val="accent4">
              <a:hueOff val="18117770"/>
              <a:satOff val="-8031"/>
              <a:lumOff val="-1607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9050" rIns="0" bIns="19050" numCol="1" spcCol="1270" anchor="ctr" anchorCtr="0">
          <a:noAutofit/>
        </a:bodyPr>
        <a:lstStyle/>
        <a:p>
          <a:pPr marL="0" lvl="0" indent="0" algn="ctr" defTabSz="666750">
            <a:lnSpc>
              <a:spcPct val="90000"/>
            </a:lnSpc>
            <a:spcBef>
              <a:spcPct val="0"/>
            </a:spcBef>
            <a:spcAft>
              <a:spcPct val="35000"/>
            </a:spcAft>
            <a:buNone/>
          </a:pPr>
          <a:r>
            <a:rPr lang="fr-FR" sz="1500" kern="1200" dirty="0"/>
            <a:t>Soins palliatifs</a:t>
          </a:r>
        </a:p>
      </dsp:txBody>
      <dsp:txXfrm>
        <a:off x="5818807" y="893132"/>
        <a:ext cx="1116736" cy="958752"/>
      </dsp:txXfrm>
    </dsp:sp>
    <dsp:sp modelId="{BC45BB31-5EA1-459D-A952-37502F09E2E5}">
      <dsp:nvSpPr>
        <dsp:cNvPr id="0" name=""/>
        <dsp:cNvSpPr/>
      </dsp:nvSpPr>
      <dsp:spPr>
        <a:xfrm>
          <a:off x="6968227" y="1300600"/>
          <a:ext cx="188724" cy="162672"/>
        </a:xfrm>
        <a:prstGeom prst="hexagon">
          <a:avLst>
            <a:gd name="adj" fmla="val 25000"/>
            <a:gd name="vf" fmla="val 115470"/>
          </a:avLst>
        </a:prstGeom>
        <a:solidFill>
          <a:schemeClr val="lt1">
            <a:hueOff val="0"/>
            <a:satOff val="0"/>
            <a:lumOff val="0"/>
            <a:alphaOff val="0"/>
          </a:schemeClr>
        </a:solidFill>
        <a:ln w="13970" cap="flat" cmpd="sng" algn="ctr">
          <a:solidFill>
            <a:schemeClr val="accent4">
              <a:hueOff val="16104684"/>
              <a:satOff val="-7139"/>
              <a:lumOff val="-14292"/>
              <a:alphaOff val="0"/>
            </a:schemeClr>
          </a:solidFill>
          <a:prstDash val="solid"/>
        </a:ln>
        <a:effectLst/>
      </dsp:spPr>
      <dsp:style>
        <a:lnRef idx="2">
          <a:scrgbClr r="0" g="0" b="0"/>
        </a:lnRef>
        <a:fillRef idx="1">
          <a:scrgbClr r="0" g="0" b="0"/>
        </a:fillRef>
        <a:effectRef idx="0">
          <a:scrgbClr r="0" g="0" b="0"/>
        </a:effectRef>
        <a:fontRef idx="minor"/>
      </dsp:style>
    </dsp:sp>
    <dsp:sp modelId="{BA522C9E-C11D-4856-97F8-0D071859F373}">
      <dsp:nvSpPr>
        <dsp:cNvPr id="0" name=""/>
        <dsp:cNvSpPr/>
      </dsp:nvSpPr>
      <dsp:spPr>
        <a:xfrm>
          <a:off x="6960506" y="1452920"/>
          <a:ext cx="1617884" cy="1389002"/>
        </a:xfrm>
        <a:prstGeom prst="hexagon">
          <a:avLst>
            <a:gd name="adj" fmla="val 25000"/>
            <a:gd name="vf" fmla="val 11547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6000" r="-6000"/>
          </a:stretch>
        </a:blipFill>
        <a:ln w="13970" cap="flat" cmpd="sng" algn="ctr">
          <a:solidFill>
            <a:schemeClr val="accent4">
              <a:hueOff val="18117770"/>
              <a:satOff val="-8031"/>
              <a:lumOff val="-16078"/>
              <a:alphaOff val="0"/>
            </a:schemeClr>
          </a:solidFill>
          <a:prstDash val="solid"/>
        </a:ln>
        <a:effectLst/>
      </dsp:spPr>
      <dsp:style>
        <a:lnRef idx="2">
          <a:scrgbClr r="0" g="0" b="0"/>
        </a:lnRef>
        <a:fillRef idx="1">
          <a:scrgbClr r="0" g="0" b="0"/>
        </a:fillRef>
        <a:effectRef idx="0">
          <a:scrgbClr r="0" g="0" b="0"/>
        </a:effectRef>
        <a:fontRef idx="minor"/>
      </dsp:style>
    </dsp:sp>
    <dsp:sp modelId="{D31606A8-F36D-42CF-BEB9-914B9A51ACA1}">
      <dsp:nvSpPr>
        <dsp:cNvPr id="0" name=""/>
        <dsp:cNvSpPr/>
      </dsp:nvSpPr>
      <dsp:spPr>
        <a:xfrm>
          <a:off x="7283053" y="1483976"/>
          <a:ext cx="188724" cy="162672"/>
        </a:xfrm>
        <a:prstGeom prst="hexagon">
          <a:avLst>
            <a:gd name="adj" fmla="val 25000"/>
            <a:gd name="vf" fmla="val 115470"/>
          </a:avLst>
        </a:prstGeom>
        <a:solidFill>
          <a:schemeClr val="lt1">
            <a:hueOff val="0"/>
            <a:satOff val="0"/>
            <a:lumOff val="0"/>
            <a:alphaOff val="0"/>
          </a:schemeClr>
        </a:solidFill>
        <a:ln w="13970" cap="flat" cmpd="sng" algn="ctr">
          <a:solidFill>
            <a:schemeClr val="accent4">
              <a:hueOff val="18117770"/>
              <a:satOff val="-8031"/>
              <a:lumOff val="-16078"/>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71C6EE-AB44-47EE-9CDF-119679C5416F}">
      <dsp:nvSpPr>
        <dsp:cNvPr id="0" name=""/>
        <dsp:cNvSpPr/>
      </dsp:nvSpPr>
      <dsp:spPr>
        <a:xfrm>
          <a:off x="3129008" y="1086859"/>
          <a:ext cx="3622857" cy="3800585"/>
        </a:xfrm>
        <a:prstGeom prst="ellipse">
          <a:avLst/>
        </a:prstGeom>
        <a:solidFill>
          <a:schemeClr val="accent3">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fr-FR" sz="3100" kern="1200" dirty="0"/>
            <a:t>Comment vous représenter ?</a:t>
          </a:r>
        </a:p>
      </dsp:txBody>
      <dsp:txXfrm>
        <a:off x="3659563" y="1643442"/>
        <a:ext cx="2561747" cy="2687419"/>
      </dsp:txXfrm>
    </dsp:sp>
    <dsp:sp modelId="{3578CED4-DFAB-4E75-83F7-C789FE623C72}">
      <dsp:nvSpPr>
        <dsp:cNvPr id="0" name=""/>
        <dsp:cNvSpPr/>
      </dsp:nvSpPr>
      <dsp:spPr>
        <a:xfrm>
          <a:off x="4903933" y="325203"/>
          <a:ext cx="540302" cy="540292"/>
        </a:xfrm>
        <a:prstGeom prst="ellipse">
          <a:avLst/>
        </a:prstGeom>
        <a:solidFill>
          <a:schemeClr val="accent4">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5404A31-F53B-4DC7-8D46-241B0F24AF1E}">
      <dsp:nvSpPr>
        <dsp:cNvPr id="0" name=""/>
        <dsp:cNvSpPr/>
      </dsp:nvSpPr>
      <dsp:spPr>
        <a:xfrm>
          <a:off x="3543532" y="4951091"/>
          <a:ext cx="391222" cy="391598"/>
        </a:xfrm>
        <a:prstGeom prst="ellipse">
          <a:avLst/>
        </a:prstGeom>
        <a:solidFill>
          <a:schemeClr val="accent4">
            <a:hueOff val="1509814"/>
            <a:satOff val="-669"/>
            <a:lumOff val="-134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5CEFBE5-8F43-4FBF-8EF9-BDC144B95168}">
      <dsp:nvSpPr>
        <dsp:cNvPr id="0" name=""/>
        <dsp:cNvSpPr/>
      </dsp:nvSpPr>
      <dsp:spPr>
        <a:xfrm>
          <a:off x="7221741" y="2425562"/>
          <a:ext cx="391222" cy="391598"/>
        </a:xfrm>
        <a:prstGeom prst="ellipse">
          <a:avLst/>
        </a:prstGeom>
        <a:solidFill>
          <a:schemeClr val="accent4">
            <a:hueOff val="3019628"/>
            <a:satOff val="-1339"/>
            <a:lumOff val="-268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68BB2AD-0A56-4FE2-8ECB-67611E637110}">
      <dsp:nvSpPr>
        <dsp:cNvPr id="0" name=""/>
        <dsp:cNvSpPr/>
      </dsp:nvSpPr>
      <dsp:spPr>
        <a:xfrm>
          <a:off x="5349658" y="5367661"/>
          <a:ext cx="540302" cy="540292"/>
        </a:xfrm>
        <a:prstGeom prst="ellipse">
          <a:avLst/>
        </a:prstGeom>
        <a:solidFill>
          <a:schemeClr val="accent4">
            <a:hueOff val="4529442"/>
            <a:satOff val="-2008"/>
            <a:lumOff val="-402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9FF673D-D7BB-49BF-B896-A4C240C5946A}">
      <dsp:nvSpPr>
        <dsp:cNvPr id="0" name=""/>
        <dsp:cNvSpPr/>
      </dsp:nvSpPr>
      <dsp:spPr>
        <a:xfrm>
          <a:off x="3654664" y="1000482"/>
          <a:ext cx="391222" cy="391598"/>
        </a:xfrm>
        <a:prstGeom prst="ellipse">
          <a:avLst/>
        </a:prstGeom>
        <a:solidFill>
          <a:schemeClr val="accent4">
            <a:hueOff val="6039257"/>
            <a:satOff val="-2677"/>
            <a:lumOff val="-5359"/>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5F8E71C-40C0-4CAB-AEA3-4FFBD419287A}">
      <dsp:nvSpPr>
        <dsp:cNvPr id="0" name=""/>
        <dsp:cNvSpPr/>
      </dsp:nvSpPr>
      <dsp:spPr>
        <a:xfrm>
          <a:off x="2421366" y="3240541"/>
          <a:ext cx="391222" cy="391598"/>
        </a:xfrm>
        <a:prstGeom prst="ellipse">
          <a:avLst/>
        </a:prstGeom>
        <a:solidFill>
          <a:schemeClr val="accent4">
            <a:hueOff val="7549070"/>
            <a:satOff val="-3346"/>
            <a:lumOff val="-6699"/>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EEE7D73-0608-4BC5-9828-5DF59779EB97}">
      <dsp:nvSpPr>
        <dsp:cNvPr id="0" name=""/>
        <dsp:cNvSpPr/>
      </dsp:nvSpPr>
      <dsp:spPr>
        <a:xfrm>
          <a:off x="-12715" y="376475"/>
          <a:ext cx="3066554" cy="3185305"/>
        </a:xfrm>
        <a:prstGeom prst="ellipse">
          <a:avLst/>
        </a:prstGeom>
        <a:solidFill>
          <a:schemeClr val="accent4">
            <a:hueOff val="9058885"/>
            <a:satOff val="-4016"/>
            <a:lumOff val="-8039"/>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fr-FR" sz="3000" kern="1200" dirty="0"/>
            <a:t>Comment vous structurer ?</a:t>
          </a:r>
        </a:p>
      </dsp:txBody>
      <dsp:txXfrm>
        <a:off x="436371" y="842952"/>
        <a:ext cx="2168382" cy="2252351"/>
      </dsp:txXfrm>
    </dsp:sp>
    <dsp:sp modelId="{F3DCDA31-CABA-4077-8962-4CD8834DC4FD}">
      <dsp:nvSpPr>
        <dsp:cNvPr id="0" name=""/>
        <dsp:cNvSpPr/>
      </dsp:nvSpPr>
      <dsp:spPr>
        <a:xfrm>
          <a:off x="4276282" y="1017508"/>
          <a:ext cx="540302" cy="540292"/>
        </a:xfrm>
        <a:prstGeom prst="ellipse">
          <a:avLst/>
        </a:prstGeom>
        <a:solidFill>
          <a:schemeClr val="accent4">
            <a:hueOff val="10568698"/>
            <a:satOff val="-4685"/>
            <a:lumOff val="-9379"/>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0402697-6B89-4DDE-8B58-2A547BBBF9E9}">
      <dsp:nvSpPr>
        <dsp:cNvPr id="0" name=""/>
        <dsp:cNvSpPr/>
      </dsp:nvSpPr>
      <dsp:spPr>
        <a:xfrm>
          <a:off x="718240" y="3884126"/>
          <a:ext cx="976699" cy="976727"/>
        </a:xfrm>
        <a:prstGeom prst="ellipse">
          <a:avLst/>
        </a:prstGeom>
        <a:solidFill>
          <a:schemeClr val="accent4">
            <a:hueOff val="12078514"/>
            <a:satOff val="-5354"/>
            <a:lumOff val="-10719"/>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00F859-D5A8-45D3-8B29-212F0C5E989B}">
      <dsp:nvSpPr>
        <dsp:cNvPr id="0" name=""/>
        <dsp:cNvSpPr/>
      </dsp:nvSpPr>
      <dsp:spPr>
        <a:xfrm>
          <a:off x="6672063" y="23635"/>
          <a:ext cx="3444882" cy="3243137"/>
        </a:xfrm>
        <a:prstGeom prst="ellipse">
          <a:avLst/>
        </a:prstGeom>
        <a:solidFill>
          <a:schemeClr val="accent4">
            <a:hueOff val="13588327"/>
            <a:satOff val="-6023"/>
            <a:lumOff val="-12059"/>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fr-FR" sz="2900" kern="1200" dirty="0"/>
            <a:t>Comment vous impliquer ?</a:t>
          </a:r>
        </a:p>
      </dsp:txBody>
      <dsp:txXfrm>
        <a:off x="7176554" y="498581"/>
        <a:ext cx="2435900" cy="2293245"/>
      </dsp:txXfrm>
    </dsp:sp>
    <dsp:sp modelId="{D3860DF0-ECC3-41F8-B53F-7B84F9BB6ECA}">
      <dsp:nvSpPr>
        <dsp:cNvPr id="0" name=""/>
        <dsp:cNvSpPr/>
      </dsp:nvSpPr>
      <dsp:spPr>
        <a:xfrm>
          <a:off x="6526035" y="1764951"/>
          <a:ext cx="540302" cy="540292"/>
        </a:xfrm>
        <a:prstGeom prst="ellipse">
          <a:avLst/>
        </a:prstGeom>
        <a:solidFill>
          <a:schemeClr val="accent4">
            <a:hueOff val="15098141"/>
            <a:satOff val="-6693"/>
            <a:lumOff val="-13398"/>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EECFB1F-D975-4CBD-B60F-817214968DFA}">
      <dsp:nvSpPr>
        <dsp:cNvPr id="0" name=""/>
        <dsp:cNvSpPr/>
      </dsp:nvSpPr>
      <dsp:spPr>
        <a:xfrm>
          <a:off x="346895" y="5046436"/>
          <a:ext cx="391222" cy="391598"/>
        </a:xfrm>
        <a:prstGeom prst="ellipse">
          <a:avLst/>
        </a:prstGeom>
        <a:solidFill>
          <a:schemeClr val="accent4">
            <a:hueOff val="16607955"/>
            <a:satOff val="-7362"/>
            <a:lumOff val="-14738"/>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6A6A8F3-03CB-4A46-8DC8-767F868DF9BD}">
      <dsp:nvSpPr>
        <dsp:cNvPr id="0" name=""/>
        <dsp:cNvSpPr/>
      </dsp:nvSpPr>
      <dsp:spPr>
        <a:xfrm>
          <a:off x="4248273" y="4489118"/>
          <a:ext cx="391222" cy="391598"/>
        </a:xfrm>
        <a:prstGeom prst="ellipse">
          <a:avLst/>
        </a:prstGeom>
        <a:solidFill>
          <a:schemeClr val="accent4">
            <a:hueOff val="18117770"/>
            <a:satOff val="-8031"/>
            <a:lumOff val="-16078"/>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6.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7.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2943596" cy="49797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47745" y="1"/>
            <a:ext cx="2943596" cy="497976"/>
          </a:xfrm>
          <a:prstGeom prst="rect">
            <a:avLst/>
          </a:prstGeom>
        </p:spPr>
        <p:txBody>
          <a:bodyPr vert="horz" lIns="91440" tIns="45720" rIns="91440" bIns="45720" rtlCol="0"/>
          <a:lstStyle>
            <a:lvl1pPr algn="r">
              <a:defRPr sz="1200"/>
            </a:lvl1pPr>
          </a:lstStyle>
          <a:p>
            <a:fld id="{351B5E98-98AF-45A8-B5D5-678D7E5978E1}" type="datetimeFigureOut">
              <a:rPr lang="fr-FR" smtClean="0"/>
              <a:t>30/11/2020</a:t>
            </a:fld>
            <a:endParaRPr lang="fr-FR"/>
          </a:p>
        </p:txBody>
      </p:sp>
      <p:sp>
        <p:nvSpPr>
          <p:cNvPr id="4" name="Espace réservé de l'image des diapositives 3"/>
          <p:cNvSpPr>
            <a:spLocks noGrp="1" noRot="1" noChangeAspect="1"/>
          </p:cNvSpPr>
          <p:nvPr>
            <p:ph type="sldImg" idx="2"/>
          </p:nvPr>
        </p:nvSpPr>
        <p:spPr>
          <a:xfrm>
            <a:off x="419100" y="1239838"/>
            <a:ext cx="5954713" cy="3351212"/>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292" y="4776430"/>
            <a:ext cx="5434330" cy="390799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7076"/>
            <a:ext cx="2943596" cy="49797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47745" y="9427076"/>
            <a:ext cx="2943596" cy="497975"/>
          </a:xfrm>
          <a:prstGeom prst="rect">
            <a:avLst/>
          </a:prstGeom>
        </p:spPr>
        <p:txBody>
          <a:bodyPr vert="horz" lIns="91440" tIns="45720" rIns="91440" bIns="45720" rtlCol="0" anchor="b"/>
          <a:lstStyle>
            <a:lvl1pPr algn="r">
              <a:defRPr sz="1200"/>
            </a:lvl1pPr>
          </a:lstStyle>
          <a:p>
            <a:fld id="{0C9F9154-2BF6-4DED-AB9B-20E13E90B224}" type="slidenum">
              <a:rPr lang="fr-FR" smtClean="0"/>
              <a:t>‹N°›</a:t>
            </a:fld>
            <a:endParaRPr lang="fr-FR"/>
          </a:p>
        </p:txBody>
      </p:sp>
    </p:spTree>
    <p:extLst>
      <p:ext uri="{BB962C8B-B14F-4D97-AF65-F5344CB8AC3E}">
        <p14:creationId xmlns:p14="http://schemas.microsoft.com/office/powerpoint/2010/main" val="7310586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Objectif de cette rencontre: apporter une </a:t>
            </a:r>
            <a:r>
              <a:rPr lang="fr-FR" b="1" dirty="0"/>
              <a:t>définition de la </a:t>
            </a:r>
            <a:r>
              <a:rPr lang="fr-FR" b="1" dirty="0" err="1"/>
              <a:t>cpts</a:t>
            </a:r>
            <a:r>
              <a:rPr lang="fr-FR" b="1" dirty="0"/>
              <a:t> </a:t>
            </a:r>
            <a:r>
              <a:rPr lang="fr-FR" dirty="0"/>
              <a:t>et commencer à </a:t>
            </a:r>
            <a:r>
              <a:rPr lang="fr-FR" b="1" dirty="0"/>
              <a:t>réfléchir ensemble </a:t>
            </a:r>
            <a:r>
              <a:rPr lang="fr-FR" dirty="0"/>
              <a:t>à un nouveau système de santé sur le massif afin de répondre aux </a:t>
            </a:r>
            <a:r>
              <a:rPr lang="fr-FR" b="1" dirty="0"/>
              <a:t>exigences et spécificités </a:t>
            </a:r>
            <a:r>
              <a:rPr lang="fr-FR" dirty="0"/>
              <a:t>des habitants du massif</a:t>
            </a:r>
          </a:p>
        </p:txBody>
      </p:sp>
      <p:sp>
        <p:nvSpPr>
          <p:cNvPr id="4" name="Espace réservé du numéro de diapositive 3"/>
          <p:cNvSpPr>
            <a:spLocks noGrp="1"/>
          </p:cNvSpPr>
          <p:nvPr>
            <p:ph type="sldNum" sz="quarter" idx="5"/>
          </p:nvPr>
        </p:nvSpPr>
        <p:spPr/>
        <p:txBody>
          <a:bodyPr/>
          <a:lstStyle/>
          <a:p>
            <a:fld id="{0C9F9154-2BF6-4DED-AB9B-20E13E90B224}" type="slidenum">
              <a:rPr lang="fr-FR" smtClean="0"/>
              <a:t>1</a:t>
            </a:fld>
            <a:endParaRPr lang="fr-FR"/>
          </a:p>
        </p:txBody>
      </p:sp>
    </p:spTree>
    <p:extLst>
      <p:ext uri="{BB962C8B-B14F-4D97-AF65-F5344CB8AC3E}">
        <p14:creationId xmlns:p14="http://schemas.microsoft.com/office/powerpoint/2010/main" val="11227722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2 grandes formes de financement:</a:t>
            </a:r>
          </a:p>
          <a:p>
            <a:endParaRPr lang="fr-FR" dirty="0"/>
          </a:p>
          <a:p>
            <a:r>
              <a:rPr lang="fr-FR" dirty="0">
                <a:sym typeface="Wingdings" panose="05000000000000000000" pitchFamily="2" charset="2"/>
              </a:rPr>
              <a:t>le fonctionnement de la structure avec ses fonctions « supports »: coordination , secrétariat, chargés de mission : frais assurés par des fonds publics: ARS, CPAM, </a:t>
            </a:r>
          </a:p>
          <a:p>
            <a:endParaRPr lang="fr-FR" dirty="0">
              <a:sym typeface="Wingdings" panose="05000000000000000000" pitchFamily="2" charset="2"/>
            </a:endParaRPr>
          </a:p>
          <a:p>
            <a:r>
              <a:rPr lang="fr-FR" dirty="0">
                <a:sym typeface="Wingdings" panose="05000000000000000000" pitchFamily="2" charset="2"/>
              </a:rPr>
              <a:t> Le financement des actions de santé:  ARS, CPAM pour partie et veille des appels à projets des différentes institutions pour voir si certains de ces appels à projet correspondent aux projets du territoire.</a:t>
            </a:r>
            <a:endParaRPr lang="fr-FR" dirty="0"/>
          </a:p>
        </p:txBody>
      </p:sp>
      <p:sp>
        <p:nvSpPr>
          <p:cNvPr id="4" name="Espace réservé du numéro de diapositive 3"/>
          <p:cNvSpPr>
            <a:spLocks noGrp="1"/>
          </p:cNvSpPr>
          <p:nvPr>
            <p:ph type="sldNum" sz="quarter" idx="5"/>
          </p:nvPr>
        </p:nvSpPr>
        <p:spPr/>
        <p:txBody>
          <a:bodyPr/>
          <a:lstStyle/>
          <a:p>
            <a:fld id="{0C9F9154-2BF6-4DED-AB9B-20E13E90B224}" type="slidenum">
              <a:rPr lang="fr-FR" smtClean="0"/>
              <a:t>10</a:t>
            </a:fld>
            <a:endParaRPr lang="fr-FR"/>
          </a:p>
        </p:txBody>
      </p:sp>
    </p:spTree>
    <p:extLst>
      <p:ext uri="{BB962C8B-B14F-4D97-AF65-F5344CB8AC3E}">
        <p14:creationId xmlns:p14="http://schemas.microsoft.com/office/powerpoint/2010/main" val="340510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0C9F9154-2BF6-4DED-AB9B-20E13E90B224}" type="slidenum">
              <a:rPr lang="fr-FR" smtClean="0"/>
              <a:t>11</a:t>
            </a:fld>
            <a:endParaRPr lang="fr-FR"/>
          </a:p>
        </p:txBody>
      </p:sp>
    </p:spTree>
    <p:extLst>
      <p:ext uri="{BB962C8B-B14F-4D97-AF65-F5344CB8AC3E}">
        <p14:creationId xmlns:p14="http://schemas.microsoft.com/office/powerpoint/2010/main" val="40872946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0" i="0" dirty="0">
                <a:solidFill>
                  <a:srgbClr val="666666"/>
                </a:solidFill>
                <a:effectLst/>
                <a:latin typeface="inherit"/>
              </a:rPr>
              <a:t>Le massif  des Bauges, un grand territoire de 26 000 hectares, regroupant ces 14 communes:  </a:t>
            </a:r>
            <a:r>
              <a:rPr lang="fr-FR" b="0" i="0" dirty="0" err="1">
                <a:solidFill>
                  <a:srgbClr val="666666"/>
                </a:solidFill>
                <a:effectLst/>
                <a:latin typeface="inherit"/>
              </a:rPr>
              <a:t>Aillon</a:t>
            </a:r>
            <a:r>
              <a:rPr lang="fr-FR" b="0" i="0" dirty="0">
                <a:solidFill>
                  <a:srgbClr val="666666"/>
                </a:solidFill>
                <a:effectLst/>
                <a:latin typeface="inherit"/>
              </a:rPr>
              <a:t> le Jeune, </a:t>
            </a:r>
            <a:r>
              <a:rPr lang="fr-FR" b="0" i="0" dirty="0" err="1">
                <a:solidFill>
                  <a:srgbClr val="666666"/>
                </a:solidFill>
                <a:effectLst/>
                <a:latin typeface="inherit"/>
              </a:rPr>
              <a:t>Aillon</a:t>
            </a:r>
            <a:r>
              <a:rPr lang="fr-FR" b="0" i="0" dirty="0">
                <a:solidFill>
                  <a:srgbClr val="666666"/>
                </a:solidFill>
                <a:effectLst/>
                <a:latin typeface="inherit"/>
              </a:rPr>
              <a:t> le Vieux, Arith, Bellecombe en Bauges, Le Châtelard (Chef Lieu), La </a:t>
            </a:r>
            <a:r>
              <a:rPr lang="fr-FR" b="0" i="0" dirty="0" err="1">
                <a:solidFill>
                  <a:srgbClr val="666666"/>
                </a:solidFill>
                <a:effectLst/>
                <a:latin typeface="inherit"/>
              </a:rPr>
              <a:t>Compôte</a:t>
            </a:r>
            <a:r>
              <a:rPr lang="fr-FR" b="0" i="0" dirty="0">
                <a:solidFill>
                  <a:srgbClr val="666666"/>
                </a:solidFill>
                <a:effectLst/>
                <a:latin typeface="inherit"/>
              </a:rPr>
              <a:t>, </a:t>
            </a:r>
            <a:r>
              <a:rPr lang="fr-FR" b="0" i="0" dirty="0" err="1">
                <a:solidFill>
                  <a:srgbClr val="666666"/>
                </a:solidFill>
                <a:effectLst/>
                <a:latin typeface="inherit"/>
              </a:rPr>
              <a:t>Doucy</a:t>
            </a:r>
            <a:r>
              <a:rPr lang="fr-FR" b="0" i="0" dirty="0">
                <a:solidFill>
                  <a:srgbClr val="666666"/>
                </a:solidFill>
                <a:effectLst/>
                <a:latin typeface="inherit"/>
              </a:rPr>
              <a:t> en Bauges, Ecole, Jarsy, Lescheraines, La Motte en Bauges, Le Noyer, Saint François de Sales, Sainte Reine.</a:t>
            </a:r>
          </a:p>
          <a:p>
            <a:endParaRPr lang="fr-FR" dirty="0">
              <a:solidFill>
                <a:srgbClr val="666666"/>
              </a:solidFill>
              <a:latin typeface="inherit"/>
            </a:endParaRPr>
          </a:p>
          <a:p>
            <a:r>
              <a:rPr lang="fr-FR" b="0" i="0" dirty="0">
                <a:solidFill>
                  <a:srgbClr val="666666"/>
                </a:solidFill>
                <a:effectLst/>
                <a:latin typeface="inherit"/>
              </a:rPr>
              <a:t>Nombre d’habitants: 5088 au dernier recensement.</a:t>
            </a:r>
          </a:p>
          <a:p>
            <a:endParaRPr lang="fr-FR" dirty="0"/>
          </a:p>
        </p:txBody>
      </p:sp>
      <p:sp>
        <p:nvSpPr>
          <p:cNvPr id="4" name="Espace réservé du numéro de diapositive 3"/>
          <p:cNvSpPr>
            <a:spLocks noGrp="1"/>
          </p:cNvSpPr>
          <p:nvPr>
            <p:ph type="sldNum" sz="quarter" idx="5"/>
          </p:nvPr>
        </p:nvSpPr>
        <p:spPr/>
        <p:txBody>
          <a:bodyPr/>
          <a:lstStyle/>
          <a:p>
            <a:fld id="{0C9F9154-2BF6-4DED-AB9B-20E13E90B224}" type="slidenum">
              <a:rPr lang="fr-FR" smtClean="0"/>
              <a:t>12</a:t>
            </a:fld>
            <a:endParaRPr lang="fr-FR"/>
          </a:p>
        </p:txBody>
      </p:sp>
    </p:spTree>
    <p:extLst>
      <p:ext uri="{BB962C8B-B14F-4D97-AF65-F5344CB8AC3E}">
        <p14:creationId xmlns:p14="http://schemas.microsoft.com/office/powerpoint/2010/main" val="15208554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La population dans les bauges est en croissance</a:t>
            </a:r>
          </a:p>
          <a:p>
            <a:r>
              <a:rPr lang="fr-FR" dirty="0"/>
              <a:t>Pas de surprise sur la répartition, baby boom, mais globalement population jeune,</a:t>
            </a:r>
          </a:p>
          <a:p>
            <a:endParaRPr lang="fr-FR" dirty="0"/>
          </a:p>
          <a:p>
            <a:r>
              <a:rPr lang="fr-FR" dirty="0"/>
              <a:t>Je vous invite à naviguer sur ce site, les informations sont précises et intéressantes.</a:t>
            </a:r>
          </a:p>
          <a:p>
            <a:endParaRPr lang="fr-FR" dirty="0"/>
          </a:p>
        </p:txBody>
      </p:sp>
      <p:sp>
        <p:nvSpPr>
          <p:cNvPr id="4" name="Espace réservé du numéro de diapositive 3"/>
          <p:cNvSpPr>
            <a:spLocks noGrp="1"/>
          </p:cNvSpPr>
          <p:nvPr>
            <p:ph type="sldNum" sz="quarter" idx="5"/>
          </p:nvPr>
        </p:nvSpPr>
        <p:spPr/>
        <p:txBody>
          <a:bodyPr/>
          <a:lstStyle/>
          <a:p>
            <a:fld id="{0C9F9154-2BF6-4DED-AB9B-20E13E90B224}" type="slidenum">
              <a:rPr lang="fr-FR" smtClean="0"/>
              <a:t>13</a:t>
            </a:fld>
            <a:endParaRPr lang="fr-FR"/>
          </a:p>
        </p:txBody>
      </p:sp>
    </p:spTree>
    <p:extLst>
      <p:ext uri="{BB962C8B-B14F-4D97-AF65-F5344CB8AC3E}">
        <p14:creationId xmlns:p14="http://schemas.microsoft.com/office/powerpoint/2010/main" val="11585730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285750" indent="-285750">
              <a:buFontTx/>
              <a:buChar char="-"/>
            </a:pPr>
            <a:r>
              <a:rPr lang="fr-FR" dirty="0"/>
              <a:t>Docteur Agnès Maillard, </a:t>
            </a:r>
            <a:r>
              <a:rPr lang="fr-FR" dirty="0" err="1"/>
              <a:t>Aillon</a:t>
            </a:r>
            <a:r>
              <a:rPr lang="fr-FR" dirty="0"/>
              <a:t> le Vieux</a:t>
            </a:r>
          </a:p>
          <a:p>
            <a:pPr marL="285750" indent="-285750">
              <a:buFontTx/>
              <a:buChar char="-"/>
            </a:pPr>
            <a:r>
              <a:rPr lang="fr-FR" dirty="0"/>
              <a:t>Maison médicale, Lescheraines</a:t>
            </a:r>
          </a:p>
          <a:p>
            <a:pPr marL="285750" indent="-285750">
              <a:buFontTx/>
              <a:buChar char="-"/>
            </a:pPr>
            <a:r>
              <a:rPr lang="fr-FR" dirty="0"/>
              <a:t>Cabinet infirmier Catherine Goux et </a:t>
            </a:r>
            <a:r>
              <a:rPr lang="fr-FR" dirty="0" err="1"/>
              <a:t>Méryl</a:t>
            </a:r>
            <a:r>
              <a:rPr lang="fr-FR" dirty="0"/>
              <a:t> Lemonnier, Lescheraines</a:t>
            </a:r>
          </a:p>
          <a:p>
            <a:pPr marL="285750" indent="-285750">
              <a:buFontTx/>
              <a:buChar char="-"/>
            </a:pPr>
            <a:r>
              <a:rPr lang="fr-FR" dirty="0"/>
              <a:t>Sage femme Juliane Raoul, Lescheraines</a:t>
            </a:r>
          </a:p>
          <a:p>
            <a:pPr marL="285750" indent="-285750">
              <a:buFontTx/>
              <a:buChar char="-"/>
            </a:pPr>
            <a:r>
              <a:rPr lang="fr-FR" dirty="0"/>
              <a:t>Pharmacie, Le Chatelard</a:t>
            </a:r>
          </a:p>
          <a:p>
            <a:pPr marL="285750" indent="-285750">
              <a:buFontTx/>
              <a:buChar char="-"/>
            </a:pPr>
            <a:r>
              <a:rPr lang="fr-FR" dirty="0"/>
              <a:t>Kinésithérapeute Elodie Piccard, Le Chatelard</a:t>
            </a:r>
          </a:p>
          <a:p>
            <a:pPr marL="285750" indent="-285750">
              <a:buFontTx/>
              <a:buChar char="-"/>
            </a:pPr>
            <a:r>
              <a:rPr lang="fr-FR" dirty="0" err="1"/>
              <a:t>Psychotricienne</a:t>
            </a:r>
            <a:r>
              <a:rPr lang="fr-FR" dirty="0"/>
              <a:t> Anne Lucie </a:t>
            </a:r>
            <a:r>
              <a:rPr lang="fr-FR" dirty="0" err="1"/>
              <a:t>Detruit</a:t>
            </a:r>
            <a:r>
              <a:rPr lang="fr-FR" dirty="0"/>
              <a:t>, Le Chatelard</a:t>
            </a:r>
          </a:p>
          <a:p>
            <a:pPr marL="285750" indent="-285750">
              <a:buFontTx/>
              <a:buChar char="-"/>
            </a:pPr>
            <a:r>
              <a:rPr lang="fr-FR" dirty="0"/>
              <a:t>Sylvie </a:t>
            </a:r>
            <a:r>
              <a:rPr lang="fr-FR" dirty="0" err="1"/>
              <a:t>Beaudoire</a:t>
            </a:r>
            <a:r>
              <a:rPr lang="fr-FR" dirty="0"/>
              <a:t> ide </a:t>
            </a:r>
            <a:r>
              <a:rPr lang="fr-FR" dirty="0" err="1"/>
              <a:t>college</a:t>
            </a:r>
            <a:endParaRPr lang="fr-FR" dirty="0"/>
          </a:p>
          <a:p>
            <a:pPr marL="285750" indent="-285750">
              <a:buFontTx/>
              <a:buChar char="-"/>
            </a:pPr>
            <a:r>
              <a:rPr lang="fr-FR" dirty="0"/>
              <a:t>Doriane </a:t>
            </a:r>
            <a:r>
              <a:rPr lang="fr-FR" dirty="0" err="1"/>
              <a:t>précausta</a:t>
            </a:r>
            <a:r>
              <a:rPr lang="fr-FR" dirty="0"/>
              <a:t>, orthophoniste, Bellecombe</a:t>
            </a:r>
          </a:p>
          <a:p>
            <a:pPr marL="285750" indent="-285750">
              <a:buFontTx/>
              <a:buChar char="-"/>
            </a:pPr>
            <a:r>
              <a:rPr lang="fr-FR" dirty="0"/>
              <a:t>Marine </a:t>
            </a:r>
            <a:r>
              <a:rPr lang="fr-FR" dirty="0" err="1"/>
              <a:t>bolliet</a:t>
            </a:r>
            <a:r>
              <a:rPr lang="fr-FR" dirty="0"/>
              <a:t>, M.K., </a:t>
            </a:r>
            <a:r>
              <a:rPr lang="fr-FR" dirty="0" err="1"/>
              <a:t>bellecombe</a:t>
            </a:r>
            <a:endParaRPr lang="fr-FR" dirty="0"/>
          </a:p>
          <a:p>
            <a:pPr marL="285750" indent="-285750">
              <a:buFontTx/>
              <a:buChar char="-"/>
            </a:pPr>
            <a:r>
              <a:rPr lang="fr-FR" dirty="0"/>
              <a:t>Maryline </a:t>
            </a:r>
            <a:r>
              <a:rPr lang="fr-FR" dirty="0" err="1"/>
              <a:t>Pricaz</a:t>
            </a:r>
            <a:r>
              <a:rPr lang="fr-FR" dirty="0"/>
              <a:t> Maud </a:t>
            </a:r>
            <a:r>
              <a:rPr lang="fr-FR" dirty="0" err="1"/>
              <a:t>Duchene</a:t>
            </a:r>
            <a:r>
              <a:rPr lang="fr-FR" dirty="0"/>
              <a:t> IDE lib Bellecombe</a:t>
            </a:r>
          </a:p>
          <a:p>
            <a:endParaRPr lang="fr-FR" dirty="0"/>
          </a:p>
        </p:txBody>
      </p:sp>
      <p:sp>
        <p:nvSpPr>
          <p:cNvPr id="4" name="Espace réservé du numéro de diapositive 3"/>
          <p:cNvSpPr>
            <a:spLocks noGrp="1"/>
          </p:cNvSpPr>
          <p:nvPr>
            <p:ph type="sldNum" sz="quarter" idx="5"/>
          </p:nvPr>
        </p:nvSpPr>
        <p:spPr/>
        <p:txBody>
          <a:bodyPr/>
          <a:lstStyle/>
          <a:p>
            <a:fld id="{0C9F9154-2BF6-4DED-AB9B-20E13E90B224}" type="slidenum">
              <a:rPr lang="fr-FR" smtClean="0"/>
              <a:t>14</a:t>
            </a:fld>
            <a:endParaRPr lang="fr-FR"/>
          </a:p>
        </p:txBody>
      </p:sp>
    </p:spTree>
    <p:extLst>
      <p:ext uri="{BB962C8B-B14F-4D97-AF65-F5344CB8AC3E}">
        <p14:creationId xmlns:p14="http://schemas.microsoft.com/office/powerpoint/2010/main" val="7556669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Nouvelle étape = présentation aux élus ce jour</a:t>
            </a:r>
          </a:p>
        </p:txBody>
      </p:sp>
      <p:sp>
        <p:nvSpPr>
          <p:cNvPr id="4" name="Espace réservé du numéro de diapositive 3"/>
          <p:cNvSpPr>
            <a:spLocks noGrp="1"/>
          </p:cNvSpPr>
          <p:nvPr>
            <p:ph type="sldNum" sz="quarter" idx="5"/>
          </p:nvPr>
        </p:nvSpPr>
        <p:spPr/>
        <p:txBody>
          <a:bodyPr/>
          <a:lstStyle/>
          <a:p>
            <a:fld id="{0C9F9154-2BF6-4DED-AB9B-20E13E90B224}" type="slidenum">
              <a:rPr lang="fr-FR" smtClean="0"/>
              <a:t>15</a:t>
            </a:fld>
            <a:endParaRPr lang="fr-FR"/>
          </a:p>
        </p:txBody>
      </p:sp>
    </p:spTree>
    <p:extLst>
      <p:ext uri="{BB962C8B-B14F-4D97-AF65-F5344CB8AC3E}">
        <p14:creationId xmlns:p14="http://schemas.microsoft.com/office/powerpoint/2010/main" val="20371971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Les statuts ont été présentés de façon collégiale, une dernière relecture sera nécessaire avant validation définitive.</a:t>
            </a:r>
          </a:p>
          <a:p>
            <a:r>
              <a:rPr lang="fr-FR" dirty="0"/>
              <a:t>Entre temps, </a:t>
            </a:r>
            <a:r>
              <a:rPr lang="fr-FR" dirty="0" err="1"/>
              <a:t>M.Lassonière</a:t>
            </a:r>
            <a:r>
              <a:rPr lang="fr-FR" dirty="0"/>
              <a:t> nous a conseillé un autre mode de structuration le GCS ( Groupement de Coopération Sanitaire). </a:t>
            </a:r>
          </a:p>
          <a:p>
            <a:r>
              <a:rPr lang="fr-FR" dirty="0"/>
              <a:t>A savoir qu’à ce jour il n’existe pas de mode de gouvernance reconnu pour les CPTS, le choix devra se porter sur la structuration la plus adaptée à notre territoire et ses modalités d’actions en santé. </a:t>
            </a:r>
          </a:p>
          <a:p>
            <a:endParaRPr lang="fr-FR" dirty="0"/>
          </a:p>
          <a:p>
            <a:r>
              <a:rPr lang="fr-FR" dirty="0"/>
              <a:t>L’association parait être la plus simple et la plus rapide en mise œuvre, elle est la plus répandue actuellement.</a:t>
            </a:r>
          </a:p>
          <a:p>
            <a:r>
              <a:rPr lang="fr-FR" dirty="0"/>
              <a:t>Le GCS </a:t>
            </a:r>
            <a:r>
              <a:rPr lang="fr-FR" b="0" i="0" dirty="0">
                <a:solidFill>
                  <a:srgbClr val="202122"/>
                </a:solidFill>
                <a:effectLst/>
              </a:rPr>
              <a:t>a pour objet de faciliter, d'améliorer ou de développer l'activité de ses membres</a:t>
            </a:r>
            <a:r>
              <a:rPr lang="fr-FR" baseline="30000" dirty="0">
                <a:solidFill>
                  <a:srgbClr val="0B0080"/>
                </a:solidFill>
              </a:rPr>
              <a:t>. </a:t>
            </a:r>
          </a:p>
          <a:p>
            <a:endParaRPr lang="fr-FR" baseline="30000" dirty="0">
              <a:solidFill>
                <a:srgbClr val="0B0080"/>
              </a:solidFill>
            </a:endParaRPr>
          </a:p>
          <a:p>
            <a:r>
              <a:rPr lang="fr-FR" dirty="0">
                <a:solidFill>
                  <a:srgbClr val="C00000"/>
                </a:solidFill>
              </a:rPr>
              <a:t>La question de la gestion fiscale sera un argument majeur dans le choix</a:t>
            </a:r>
            <a:r>
              <a:rPr lang="fr-FR" b="0" i="0" dirty="0">
                <a:solidFill>
                  <a:srgbClr val="C00000"/>
                </a:solidFill>
                <a:effectLst/>
                <a:latin typeface="Arial" panose="020B0604020202020204" pitchFamily="34" charset="0"/>
              </a:rPr>
              <a:t>. </a:t>
            </a:r>
          </a:p>
          <a:p>
            <a:r>
              <a:rPr lang="fr-FR" b="0" i="0" dirty="0">
                <a:solidFill>
                  <a:srgbClr val="C00000"/>
                </a:solidFill>
                <a:effectLst/>
              </a:rPr>
              <a:t>Il devra permettre les interventions communes de professionnels médicaux et non médicaux exerçant au sein de la CPTS  sur le massif. </a:t>
            </a:r>
          </a:p>
          <a:p>
            <a:r>
              <a:rPr lang="fr-FR" b="0" i="0" dirty="0">
                <a:solidFill>
                  <a:srgbClr val="C00000"/>
                </a:solidFill>
                <a:effectLst/>
              </a:rPr>
              <a:t>Il devra également réaliser ou gérer, pour le compte de ses membres et de ses acteurs, des équipements d'intérêt commun et des rémunérations.</a:t>
            </a:r>
          </a:p>
          <a:p>
            <a:endParaRPr lang="fr-FR" baseline="30000" dirty="0">
              <a:solidFill>
                <a:srgbClr val="0B0080"/>
              </a:solidFill>
            </a:endParaRPr>
          </a:p>
          <a:p>
            <a:endParaRPr lang="fr-FR" dirty="0"/>
          </a:p>
        </p:txBody>
      </p:sp>
      <p:sp>
        <p:nvSpPr>
          <p:cNvPr id="4" name="Espace réservé du numéro de diapositive 3"/>
          <p:cNvSpPr>
            <a:spLocks noGrp="1"/>
          </p:cNvSpPr>
          <p:nvPr>
            <p:ph type="sldNum" sz="quarter" idx="5"/>
          </p:nvPr>
        </p:nvSpPr>
        <p:spPr/>
        <p:txBody>
          <a:bodyPr/>
          <a:lstStyle/>
          <a:p>
            <a:fld id="{0C9F9154-2BF6-4DED-AB9B-20E13E90B224}" type="slidenum">
              <a:rPr lang="fr-FR" smtClean="0"/>
              <a:t>16</a:t>
            </a:fld>
            <a:endParaRPr lang="fr-FR"/>
          </a:p>
        </p:txBody>
      </p:sp>
    </p:spTree>
    <p:extLst>
      <p:ext uri="{BB962C8B-B14F-4D97-AF65-F5344CB8AC3E}">
        <p14:creationId xmlns:p14="http://schemas.microsoft.com/office/powerpoint/2010/main" val="23113560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0C9F9154-2BF6-4DED-AB9B-20E13E90B224}" type="slidenum">
              <a:rPr lang="fr-FR" smtClean="0"/>
              <a:t>17</a:t>
            </a:fld>
            <a:endParaRPr lang="fr-FR"/>
          </a:p>
        </p:txBody>
      </p:sp>
    </p:spTree>
    <p:extLst>
      <p:ext uri="{BB962C8B-B14F-4D97-AF65-F5344CB8AC3E}">
        <p14:creationId xmlns:p14="http://schemas.microsoft.com/office/powerpoint/2010/main" val="41412338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679292" y="4776431"/>
            <a:ext cx="5434330" cy="4868683"/>
          </a:xfrm>
        </p:spPr>
        <p:txBody>
          <a:bodyPr/>
          <a:lstStyle/>
          <a:p>
            <a:r>
              <a:rPr lang="fr-FR" dirty="0"/>
              <a:t>Au cours d’une réunion sur les droits des patients en 2018 au Châtelard organisée par les amis des Bauges, est ressorti la difficulté d’obtenir un rendez vous pour des soins non programmés avec renvoi au 15. et diverses éléments qui pourront être aidants,  Cependant un travail de fond sera  nécessaire afin de réaliser un socle et une base d’information solides et viables.</a:t>
            </a:r>
          </a:p>
          <a:p>
            <a:endParaRPr lang="fr-FR" dirty="0"/>
          </a:p>
          <a:p>
            <a:r>
              <a:rPr lang="fr-FR" dirty="0"/>
              <a:t>L’accès au médecin traitant ne semble pas être une difficulté sur le massif</a:t>
            </a:r>
          </a:p>
          <a:p>
            <a:endParaRPr lang="fr-FR" dirty="0"/>
          </a:p>
          <a:p>
            <a:r>
              <a:rPr lang="fr-FR" dirty="0"/>
              <a:t>L’enjeu sera de répondre aux besoins de </a:t>
            </a:r>
          </a:p>
          <a:p>
            <a:pPr marL="171450" indent="-171450">
              <a:buFontTx/>
              <a:buChar char="-"/>
            </a:pPr>
            <a:r>
              <a:rPr lang="fr-FR" u="sng" dirty="0"/>
              <a:t>Soins non programmés</a:t>
            </a:r>
            <a:r>
              <a:rPr lang="fr-FR" dirty="0"/>
              <a:t>:    accès à un médecin en moins de 24h,</a:t>
            </a:r>
          </a:p>
          <a:p>
            <a:pPr marL="171450" indent="-171450">
              <a:buFontTx/>
              <a:buChar char="-"/>
            </a:pPr>
            <a:r>
              <a:rPr lang="fr-FR" u="sng" dirty="0"/>
              <a:t>Spécialistes</a:t>
            </a:r>
            <a:r>
              <a:rPr lang="fr-FR" dirty="0"/>
              <a:t>:  accès au spécialistes, </a:t>
            </a:r>
            <a:r>
              <a:rPr lang="fr-FR" dirty="0" err="1"/>
              <a:t>Télémdecine</a:t>
            </a:r>
            <a:r>
              <a:rPr lang="fr-FR" dirty="0"/>
              <a:t>, Maladie chroniques</a:t>
            </a:r>
          </a:p>
          <a:p>
            <a:pPr marL="171450" indent="-171450">
              <a:buFontTx/>
              <a:buChar char="-"/>
            </a:pPr>
            <a:r>
              <a:rPr lang="fr-FR" u="sng" dirty="0"/>
              <a:t>Promotion et prévention de la santé</a:t>
            </a:r>
            <a:r>
              <a:rPr lang="fr-FR" dirty="0"/>
              <a:t>:  les dépistages (dépistage du cancer du sein notamment), développer l’éducation thérapeutique ( enjeu majeur en terme de santé publique? PATIENT AU CŒUR DU PROCESSUS, MALADIES CHRONIQUES), actions de promotion de la santé auprès des jeunes du massif ( public peu représenté en terme de santé à ce jour)</a:t>
            </a:r>
          </a:p>
          <a:p>
            <a:pPr marL="171450" indent="-171450">
              <a:buFontTx/>
              <a:buChar char="-"/>
            </a:pPr>
            <a:r>
              <a:rPr lang="fr-FR" dirty="0"/>
              <a:t> </a:t>
            </a:r>
            <a:r>
              <a:rPr lang="fr-FR" u="sng" dirty="0"/>
              <a:t>Difficultés au niveau de la Santé mentale</a:t>
            </a:r>
            <a:r>
              <a:rPr lang="fr-FR" dirty="0"/>
              <a:t>: Addictions ( nbreuses dans les bauges!!!!), les troubles du comportements…. </a:t>
            </a:r>
            <a:r>
              <a:rPr lang="fr-FR" dirty="0" err="1"/>
              <a:t>Covid</a:t>
            </a:r>
            <a:r>
              <a:rPr lang="fr-FR" dirty="0"/>
              <a:t> et jeunes!</a:t>
            </a:r>
          </a:p>
          <a:p>
            <a:pPr marL="171450" indent="-171450">
              <a:buFontTx/>
              <a:buChar char="-"/>
            </a:pPr>
            <a:r>
              <a:rPr lang="fr-FR" u="sng" dirty="0"/>
              <a:t>Personnes âgées/ Soins palliatifs</a:t>
            </a:r>
            <a:r>
              <a:rPr lang="fr-FR" dirty="0"/>
              <a:t>: propositions d’accompagnement des personnes en fin de vie sur le massif, EDUCATION THERAPEUTIQUE ( prévention des chute), aidants….</a:t>
            </a:r>
          </a:p>
          <a:p>
            <a:pPr marL="171450" indent="-171450">
              <a:buFontTx/>
              <a:buChar char="-"/>
            </a:pPr>
            <a:r>
              <a:rPr lang="fr-FR" u="sng" dirty="0"/>
              <a:t>Crises sanitaires</a:t>
            </a:r>
            <a:r>
              <a:rPr lang="fr-FR" dirty="0"/>
              <a:t>: d’actualité, gestion, organisation</a:t>
            </a:r>
          </a:p>
          <a:p>
            <a:endParaRPr lang="fr-FR" dirty="0"/>
          </a:p>
          <a:p>
            <a:endParaRPr lang="fr-FR" dirty="0"/>
          </a:p>
        </p:txBody>
      </p:sp>
      <p:sp>
        <p:nvSpPr>
          <p:cNvPr id="4" name="Espace réservé du numéro de diapositive 3"/>
          <p:cNvSpPr>
            <a:spLocks noGrp="1"/>
          </p:cNvSpPr>
          <p:nvPr>
            <p:ph type="sldNum" sz="quarter" idx="5"/>
          </p:nvPr>
        </p:nvSpPr>
        <p:spPr/>
        <p:txBody>
          <a:bodyPr/>
          <a:lstStyle/>
          <a:p>
            <a:fld id="{0C9F9154-2BF6-4DED-AB9B-20E13E90B224}" type="slidenum">
              <a:rPr lang="fr-FR" smtClean="0"/>
              <a:t>18</a:t>
            </a:fld>
            <a:endParaRPr lang="fr-FR"/>
          </a:p>
        </p:txBody>
      </p:sp>
    </p:spTree>
    <p:extLst>
      <p:ext uri="{BB962C8B-B14F-4D97-AF65-F5344CB8AC3E}">
        <p14:creationId xmlns:p14="http://schemas.microsoft.com/office/powerpoint/2010/main" val="39870204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Votre participation au projet est la clef de voute de la dynamique territoriale,</a:t>
            </a:r>
          </a:p>
          <a:p>
            <a:r>
              <a:rPr lang="fr-FR" dirty="0"/>
              <a:t>Il sera nécessaire que vous entamiez une réflexion autour de ces trois questions,</a:t>
            </a:r>
          </a:p>
          <a:p>
            <a:endParaRPr lang="fr-FR" dirty="0"/>
          </a:p>
          <a:p>
            <a:r>
              <a:rPr lang="fr-FR" dirty="0"/>
              <a:t>Représentation  dans la gouvernance </a:t>
            </a:r>
            <a:r>
              <a:rPr lang="fr-FR" dirty="0" err="1"/>
              <a:t>cpts</a:t>
            </a:r>
            <a:r>
              <a:rPr lang="fr-FR" dirty="0"/>
              <a:t> à réfléchir.</a:t>
            </a:r>
          </a:p>
        </p:txBody>
      </p:sp>
      <p:sp>
        <p:nvSpPr>
          <p:cNvPr id="4" name="Espace réservé du numéro de diapositive 3"/>
          <p:cNvSpPr>
            <a:spLocks noGrp="1"/>
          </p:cNvSpPr>
          <p:nvPr>
            <p:ph type="sldNum" sz="quarter" idx="5"/>
          </p:nvPr>
        </p:nvSpPr>
        <p:spPr/>
        <p:txBody>
          <a:bodyPr/>
          <a:lstStyle/>
          <a:p>
            <a:fld id="{0C9F9154-2BF6-4DED-AB9B-20E13E90B224}" type="slidenum">
              <a:rPr lang="fr-FR" smtClean="0"/>
              <a:t>19</a:t>
            </a:fld>
            <a:endParaRPr lang="fr-FR"/>
          </a:p>
        </p:txBody>
      </p:sp>
    </p:spTree>
    <p:extLst>
      <p:ext uri="{BB962C8B-B14F-4D97-AF65-F5344CB8AC3E}">
        <p14:creationId xmlns:p14="http://schemas.microsoft.com/office/powerpoint/2010/main" val="2126598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C9F9154-2BF6-4DED-AB9B-20E13E90B224}" type="slidenum">
              <a:rPr lang="fr-FR" smtClean="0"/>
              <a:t>2</a:t>
            </a:fld>
            <a:endParaRPr lang="fr-FR"/>
          </a:p>
        </p:txBody>
      </p:sp>
    </p:spTree>
    <p:extLst>
      <p:ext uri="{BB962C8B-B14F-4D97-AF65-F5344CB8AC3E}">
        <p14:creationId xmlns:p14="http://schemas.microsoft.com/office/powerpoint/2010/main" val="22914951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0C9F9154-2BF6-4DED-AB9B-20E13E90B224}" type="slidenum">
              <a:rPr lang="fr-FR" smtClean="0"/>
              <a:t>20</a:t>
            </a:fld>
            <a:endParaRPr lang="fr-FR"/>
          </a:p>
        </p:txBody>
      </p:sp>
    </p:spTree>
    <p:extLst>
      <p:ext uri="{BB962C8B-B14F-4D97-AF65-F5344CB8AC3E}">
        <p14:creationId xmlns:p14="http://schemas.microsoft.com/office/powerpoint/2010/main" val="2487564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0C9F9154-2BF6-4DED-AB9B-20E13E90B224}" type="slidenum">
              <a:rPr lang="fr-FR" smtClean="0"/>
              <a:t>21</a:t>
            </a:fld>
            <a:endParaRPr lang="fr-FR"/>
          </a:p>
        </p:txBody>
      </p:sp>
    </p:spTree>
    <p:extLst>
      <p:ext uri="{BB962C8B-B14F-4D97-AF65-F5344CB8AC3E}">
        <p14:creationId xmlns:p14="http://schemas.microsoft.com/office/powerpoint/2010/main" val="24728511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C9F9154-2BF6-4DED-AB9B-20E13E90B224}" type="slidenum">
              <a:rPr lang="fr-FR" smtClean="0"/>
              <a:t>3</a:t>
            </a:fld>
            <a:endParaRPr lang="fr-FR"/>
          </a:p>
        </p:txBody>
      </p:sp>
    </p:spTree>
    <p:extLst>
      <p:ext uri="{BB962C8B-B14F-4D97-AF65-F5344CB8AC3E}">
        <p14:creationId xmlns:p14="http://schemas.microsoft.com/office/powerpoint/2010/main" val="18983335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0C9F9154-2BF6-4DED-AB9B-20E13E90B224}" type="slidenum">
              <a:rPr lang="fr-FR" smtClean="0"/>
              <a:t>4</a:t>
            </a:fld>
            <a:endParaRPr lang="fr-FR"/>
          </a:p>
        </p:txBody>
      </p:sp>
    </p:spTree>
    <p:extLst>
      <p:ext uri="{BB962C8B-B14F-4D97-AF65-F5344CB8AC3E}">
        <p14:creationId xmlns:p14="http://schemas.microsoft.com/office/powerpoint/2010/main" val="2357537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Les CPTS regroupent des professionnels de santé d’un même territoire qui souhaitent s’organiser, à leur initiative, autour d’un projet de Santé pour répondre à des problématiques communes: organisation des soins non programmés, la coordination Ville-Hôpital, l’attractivité médicale du territoire, la coopération médecins/infirmiers pour le maintien à domicile,…..</a:t>
            </a:r>
          </a:p>
        </p:txBody>
      </p:sp>
      <p:sp>
        <p:nvSpPr>
          <p:cNvPr id="4" name="Espace réservé du numéro de diapositive 3"/>
          <p:cNvSpPr>
            <a:spLocks noGrp="1"/>
          </p:cNvSpPr>
          <p:nvPr>
            <p:ph type="sldNum" sz="quarter" idx="5"/>
          </p:nvPr>
        </p:nvSpPr>
        <p:spPr/>
        <p:txBody>
          <a:bodyPr/>
          <a:lstStyle/>
          <a:p>
            <a:fld id="{0C9F9154-2BF6-4DED-AB9B-20E13E90B224}" type="slidenum">
              <a:rPr lang="fr-FR" smtClean="0"/>
              <a:t>5</a:t>
            </a:fld>
            <a:endParaRPr lang="fr-FR"/>
          </a:p>
        </p:txBody>
      </p:sp>
    </p:spTree>
    <p:extLst>
      <p:ext uri="{BB962C8B-B14F-4D97-AF65-F5344CB8AC3E}">
        <p14:creationId xmlns:p14="http://schemas.microsoft.com/office/powerpoint/2010/main" val="3865856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a:r>
              <a:rPr lang="fr-FR" sz="1000" dirty="0"/>
              <a:t>La CPTS c’est la Communauté de TOUS les acteurs de Santé, du social et du médicosocial, autour d’une approche globale de la santé, pour et avec les habitants.</a:t>
            </a:r>
          </a:p>
          <a:p>
            <a:pPr algn="l"/>
            <a:endParaRPr lang="fr-FR" sz="1000" dirty="0"/>
          </a:p>
          <a:p>
            <a:pPr algn="l"/>
            <a:r>
              <a:rPr lang="fr-FR" sz="1000" dirty="0"/>
              <a:t>Cela inclut:</a:t>
            </a:r>
          </a:p>
          <a:p>
            <a:pPr marL="171450" indent="-171450" algn="l">
              <a:buFont typeface="Arial" panose="020B0604020202020204" pitchFamily="34" charset="0"/>
              <a:buChar char="•"/>
            </a:pPr>
            <a:r>
              <a:rPr lang="fr-FR" sz="1000" b="0" i="0" dirty="0">
                <a:solidFill>
                  <a:srgbClr val="333333"/>
                </a:solidFill>
                <a:effectLst/>
                <a:latin typeface="Raleway"/>
              </a:rPr>
              <a:t>La prévention consiste à éviter l'apparition, le développement ou l'aggravation de maladies ou d'incapacités;</a:t>
            </a:r>
            <a:br>
              <a:rPr lang="fr-FR" sz="1000" dirty="0"/>
            </a:br>
            <a:r>
              <a:rPr lang="fr-FR" sz="1000" b="0" i="0" dirty="0">
                <a:solidFill>
                  <a:srgbClr val="333333"/>
                </a:solidFill>
                <a:effectLst/>
                <a:latin typeface="Raleway"/>
              </a:rPr>
              <a:t>Sont classiquement distinguées la prévention primaire qui agit en amont de la maladie (ex : vaccination et action sur les facteurs de risque), la prévention secondaire qui agit à un stade précoce de son évolution (dépistages), et la prévention tertiaire qui agit sur les complications et les risques de récidive.</a:t>
            </a:r>
          </a:p>
          <a:p>
            <a:pPr marL="171450" indent="-171450" algn="l">
              <a:buFont typeface="Arial" panose="020B0604020202020204" pitchFamily="34" charset="0"/>
              <a:buChar char="•"/>
            </a:pPr>
            <a:r>
              <a:rPr lang="fr-FR" dirty="0"/>
              <a:t>la promotion de la santé: </a:t>
            </a:r>
            <a:r>
              <a:rPr lang="fr-FR" b="0" i="0" dirty="0">
                <a:solidFill>
                  <a:srgbClr val="757575"/>
                </a:solidFill>
                <a:effectLst/>
                <a:latin typeface="Mukta Malar"/>
              </a:rPr>
              <a:t>« La promotion de la santé est le </a:t>
            </a:r>
            <a:r>
              <a:rPr lang="fr-FR" b="1" i="0" dirty="0">
                <a:solidFill>
                  <a:srgbClr val="757575"/>
                </a:solidFill>
                <a:effectLst/>
                <a:latin typeface="Mukta Malar"/>
              </a:rPr>
              <a:t>processus qui confère aux populations les moyens d’assurer un plus grand contrôle sur leur propre santé</a:t>
            </a:r>
            <a:r>
              <a:rPr lang="fr-FR" b="0" i="0" dirty="0">
                <a:solidFill>
                  <a:srgbClr val="757575"/>
                </a:solidFill>
                <a:effectLst/>
                <a:latin typeface="Mukta Malar"/>
              </a:rPr>
              <a:t>, et d’améliorer celle-ci ». Selon l’OMS.</a:t>
            </a:r>
          </a:p>
          <a:p>
            <a:pPr algn="l"/>
            <a:r>
              <a:rPr lang="fr-FR" b="0" i="0" dirty="0">
                <a:solidFill>
                  <a:srgbClr val="757575"/>
                </a:solidFill>
                <a:effectLst/>
                <a:latin typeface="Mukta Malar"/>
              </a:rPr>
              <a:t> La promotion de la santé représente un </a:t>
            </a:r>
            <a:r>
              <a:rPr lang="fr-FR" b="1" i="0" dirty="0">
                <a:solidFill>
                  <a:srgbClr val="757575"/>
                </a:solidFill>
                <a:effectLst/>
                <a:latin typeface="Mukta Malar"/>
              </a:rPr>
              <a:t>processus social et politique global</a:t>
            </a:r>
            <a:r>
              <a:rPr lang="fr-FR" b="0" i="0" dirty="0">
                <a:solidFill>
                  <a:srgbClr val="757575"/>
                </a:solidFill>
                <a:effectLst/>
                <a:latin typeface="Mukta Malar"/>
              </a:rPr>
              <a:t>, qui comprend non seulement des actions visant à </a:t>
            </a:r>
            <a:r>
              <a:rPr lang="fr-FR" b="1" i="0" dirty="0">
                <a:solidFill>
                  <a:srgbClr val="757575"/>
                </a:solidFill>
                <a:effectLst/>
                <a:latin typeface="Mukta Malar"/>
              </a:rPr>
              <a:t>renforcer les aptitudes et les capacités des individus</a:t>
            </a:r>
            <a:r>
              <a:rPr lang="fr-FR" b="0" i="0" dirty="0">
                <a:solidFill>
                  <a:srgbClr val="757575"/>
                </a:solidFill>
                <a:effectLst/>
                <a:latin typeface="Mukta Malar"/>
              </a:rPr>
              <a:t> mais également des mesures visant à </a:t>
            </a:r>
            <a:r>
              <a:rPr lang="fr-FR" b="1" i="0" dirty="0">
                <a:solidFill>
                  <a:srgbClr val="757575"/>
                </a:solidFill>
                <a:effectLst/>
                <a:latin typeface="Mukta Malar"/>
              </a:rPr>
              <a:t>changer la situation sociale</a:t>
            </a:r>
            <a:r>
              <a:rPr lang="fr-FR" b="0" i="0" dirty="0">
                <a:solidFill>
                  <a:srgbClr val="757575"/>
                </a:solidFill>
                <a:effectLst/>
                <a:latin typeface="Mukta Malar"/>
              </a:rPr>
              <a:t>, </a:t>
            </a:r>
            <a:r>
              <a:rPr lang="fr-FR" b="1" i="0" dirty="0">
                <a:solidFill>
                  <a:srgbClr val="757575"/>
                </a:solidFill>
                <a:effectLst/>
                <a:latin typeface="Mukta Malar"/>
              </a:rPr>
              <a:t>environnementale et économique</a:t>
            </a:r>
            <a:r>
              <a:rPr lang="fr-FR" b="0" i="0" dirty="0">
                <a:solidFill>
                  <a:srgbClr val="757575"/>
                </a:solidFill>
                <a:effectLst/>
                <a:latin typeface="Mukta Malar"/>
              </a:rPr>
              <a:t>, de façon à réduire ses effets négatifs sur la santé publique et sur la santé des personnes.</a:t>
            </a:r>
            <a:br>
              <a:rPr lang="fr-FR" dirty="0"/>
            </a:br>
            <a:r>
              <a:rPr lang="fr-FR" b="0" i="0" dirty="0">
                <a:solidFill>
                  <a:srgbClr val="757575"/>
                </a:solidFill>
                <a:effectLst/>
                <a:latin typeface="Mukta Malar"/>
              </a:rPr>
              <a:t>La promotion de la santé est le processus qui consiste à permettre aux individus de mieux </a:t>
            </a:r>
            <a:r>
              <a:rPr lang="fr-FR" b="1" i="0" dirty="0">
                <a:solidFill>
                  <a:srgbClr val="757575"/>
                </a:solidFill>
                <a:effectLst/>
                <a:latin typeface="Mukta Malar"/>
              </a:rPr>
              <a:t>maîtriser les déterminants de la santé</a:t>
            </a:r>
            <a:r>
              <a:rPr lang="fr-FR" b="0" i="0" dirty="0">
                <a:solidFill>
                  <a:srgbClr val="757575"/>
                </a:solidFill>
                <a:effectLst/>
                <a:latin typeface="Mukta Malar"/>
              </a:rPr>
              <a:t> et d’améliorer ainsi leur santé.</a:t>
            </a:r>
            <a:br>
              <a:rPr lang="fr-FR" dirty="0"/>
            </a:br>
            <a:r>
              <a:rPr lang="fr-FR" b="1" i="0" dirty="0">
                <a:solidFill>
                  <a:srgbClr val="757575"/>
                </a:solidFill>
                <a:effectLst/>
                <a:latin typeface="Mukta Malar"/>
              </a:rPr>
              <a:t>La participation de la population est essentielle</a:t>
            </a:r>
            <a:r>
              <a:rPr lang="fr-FR" b="0" i="0" dirty="0">
                <a:solidFill>
                  <a:srgbClr val="757575"/>
                </a:solidFill>
                <a:effectLst/>
                <a:latin typeface="Mukta Malar"/>
              </a:rPr>
              <a:t> dans toute action de promotion de la santé. »</a:t>
            </a:r>
            <a:endParaRPr lang="fr-FR" dirty="0"/>
          </a:p>
        </p:txBody>
      </p:sp>
      <p:sp>
        <p:nvSpPr>
          <p:cNvPr id="4" name="Espace réservé du numéro de diapositive 3"/>
          <p:cNvSpPr>
            <a:spLocks noGrp="1"/>
          </p:cNvSpPr>
          <p:nvPr>
            <p:ph type="sldNum" sz="quarter" idx="5"/>
          </p:nvPr>
        </p:nvSpPr>
        <p:spPr/>
        <p:txBody>
          <a:bodyPr/>
          <a:lstStyle/>
          <a:p>
            <a:fld id="{0C9F9154-2BF6-4DED-AB9B-20E13E90B224}" type="slidenum">
              <a:rPr lang="fr-FR" smtClean="0"/>
              <a:t>6</a:t>
            </a:fld>
            <a:endParaRPr lang="fr-FR"/>
          </a:p>
        </p:txBody>
      </p:sp>
    </p:spTree>
    <p:extLst>
      <p:ext uri="{BB962C8B-B14F-4D97-AF65-F5344CB8AC3E}">
        <p14:creationId xmlns:p14="http://schemas.microsoft.com/office/powerpoint/2010/main" val="6599105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000" dirty="0"/>
              <a:t>Comment procède-t-on pour créer une CPTS ?</a:t>
            </a:r>
          </a:p>
          <a:p>
            <a:r>
              <a:rPr lang="fr-FR" sz="1000" dirty="0">
                <a:highlight>
                  <a:srgbClr val="C0C0C0"/>
                </a:highlight>
              </a:rPr>
              <a:t>1- Définir un territoire </a:t>
            </a:r>
            <a:r>
              <a:rPr lang="fr-FR" sz="1000" dirty="0"/>
              <a:t>: C’est le territoire du possible, le territoire qui fait sens.  </a:t>
            </a:r>
          </a:p>
          <a:p>
            <a:r>
              <a:rPr lang="fr-FR" sz="1000" dirty="0"/>
              <a:t>2 localisations territoriales sont possibles :</a:t>
            </a:r>
          </a:p>
          <a:p>
            <a:pPr marL="171450" indent="-171450">
              <a:buFont typeface="Arial" panose="020B0604020202020204" pitchFamily="34" charset="0"/>
              <a:buChar char="•"/>
            </a:pPr>
            <a:r>
              <a:rPr lang="fr-FR" sz="1000" dirty="0"/>
              <a:t>Celles des actions du territoire en fonction du projet de santé et des personnes et/ou organisations engagées</a:t>
            </a:r>
          </a:p>
          <a:p>
            <a:pPr marL="171450" indent="-171450">
              <a:buFont typeface="Arial" panose="020B0604020202020204" pitchFamily="34" charset="0"/>
              <a:buChar char="•"/>
            </a:pPr>
            <a:r>
              <a:rPr lang="fr-FR" sz="1000" dirty="0"/>
              <a:t>Celles des structures de gestion et de gouvernance qui définiront un territoire géographique d’appartenance</a:t>
            </a:r>
          </a:p>
          <a:p>
            <a:r>
              <a:rPr lang="fr-FR" sz="1000" dirty="0"/>
              <a:t>2- </a:t>
            </a:r>
            <a:r>
              <a:rPr lang="fr-FR" sz="1000" dirty="0">
                <a:highlight>
                  <a:srgbClr val="C0C0C0"/>
                </a:highlight>
              </a:rPr>
              <a:t>Etablir un diagnostic de territoire</a:t>
            </a:r>
          </a:p>
          <a:p>
            <a:r>
              <a:rPr lang="fr-FR" sz="1000" dirty="0"/>
              <a:t>Le diagnostic des besoins de santé de la population est fondateur de la CPTS.</a:t>
            </a:r>
          </a:p>
          <a:p>
            <a:r>
              <a:rPr lang="fr-FR" sz="1000" dirty="0"/>
              <a:t>Ce diagnostic se fait au travers de :</a:t>
            </a:r>
          </a:p>
          <a:p>
            <a:r>
              <a:rPr lang="fr-FR" sz="1000" dirty="0">
                <a:sym typeface="Wingdings" panose="05000000000000000000" pitchFamily="2" charset="2"/>
              </a:rPr>
              <a:t>Une démarche de diagnostic élaboré par l’équipe de la MSP (connaissance en matière de soins et de santé sur le territoire, identification des ressources du territoire et des déterminants de santé, enquêtes quantitative et qualitative)</a:t>
            </a:r>
          </a:p>
          <a:p>
            <a:r>
              <a:rPr lang="fr-FR" sz="1000" dirty="0">
                <a:sym typeface="Wingdings" panose="05000000000000000000" pitchFamily="2" charset="2"/>
              </a:rPr>
              <a:t>Une dynamique territorial</a:t>
            </a:r>
          </a:p>
          <a:p>
            <a:r>
              <a:rPr lang="fr-FR" sz="1000" dirty="0">
                <a:sym typeface="Wingdings" panose="05000000000000000000" pitchFamily="2" charset="2"/>
              </a:rPr>
              <a:t>Echanges avec les acteurs locaux sur le diagnostic: Elus et décideurs, Habitants et Usagers, Professionnels, Institutions (ARS, CPAM, …)</a:t>
            </a:r>
          </a:p>
          <a:p>
            <a:r>
              <a:rPr lang="fr-FR" sz="1000" dirty="0">
                <a:highlight>
                  <a:srgbClr val="C0C0C0"/>
                </a:highlight>
                <a:sym typeface="Wingdings" panose="05000000000000000000" pitchFamily="2" charset="2"/>
              </a:rPr>
              <a:t>3-Définir les objectifs</a:t>
            </a:r>
            <a:r>
              <a:rPr lang="fr-FR" sz="1000" dirty="0">
                <a:sym typeface="Wingdings" panose="05000000000000000000" pitchFamily="2" charset="2"/>
              </a:rPr>
              <a:t>: </a:t>
            </a:r>
          </a:p>
          <a:p>
            <a:r>
              <a:rPr lang="fr-FR" sz="1000" dirty="0">
                <a:sym typeface="Wingdings" panose="05000000000000000000" pitchFamily="2" charset="2"/>
              </a:rPr>
              <a:t>On peut retenir: Améliorer la santé de la population (prévention, action de santé publique, nouvelles pratiques éducatives), Améliorer l’accès aux soins, Améliorer le parcours de soins et la coordination sur le territoire, améliorer les conditions des travail des professionnels de santé,. Tout cela aboutissant à la satisfaction du FAIRE ENSEMBLE.</a:t>
            </a:r>
          </a:p>
          <a:p>
            <a:r>
              <a:rPr lang="fr-FR" sz="1000" dirty="0">
                <a:highlight>
                  <a:srgbClr val="C0C0C0"/>
                </a:highlight>
                <a:sym typeface="Wingdings" panose="05000000000000000000" pitchFamily="2" charset="2"/>
              </a:rPr>
              <a:t>4-Mobiliser les Acteurs</a:t>
            </a:r>
            <a:r>
              <a:rPr lang="fr-FR" sz="1000" dirty="0">
                <a:sym typeface="Wingdings" panose="05000000000000000000" pitchFamily="2" charset="2"/>
              </a:rPr>
              <a:t>: Pour se faire la CPTS doit connaître les différentes conditions de travail des professionnels du territoire et s’adapter, utiliser des outils d’informations partagés, interroger les professionnels sur leurs besoins, proposer des formations pluriprofessionnelles, mettre de la convivialité et de la confraternité, ne pas être dans l’injonction de faire. IL FAUT DU TEMPS POUR TRANSFORMER LES PRATIQUES</a:t>
            </a:r>
          </a:p>
          <a:p>
            <a:r>
              <a:rPr lang="fr-FR" sz="1000" dirty="0">
                <a:highlight>
                  <a:srgbClr val="C0C0C0"/>
                </a:highlight>
                <a:sym typeface="Wingdings" panose="05000000000000000000" pitchFamily="2" charset="2"/>
              </a:rPr>
              <a:t>5-Trouver sa place dans l’existant</a:t>
            </a:r>
            <a:r>
              <a:rPr lang="fr-FR" sz="1000" dirty="0">
                <a:sym typeface="Wingdings" panose="05000000000000000000" pitchFamily="2" charset="2"/>
              </a:rPr>
              <a:t>: Le projet de CPTS doit s’inscrire en cohérence et en complémentarité avec les dynamiques portées sur le territoire et avec les projets territoriaux de santé.</a:t>
            </a:r>
            <a:endParaRPr lang="fr-FR" sz="1000" dirty="0"/>
          </a:p>
          <a:p>
            <a:endParaRPr lang="fr-FR" sz="1000" dirty="0"/>
          </a:p>
        </p:txBody>
      </p:sp>
      <p:sp>
        <p:nvSpPr>
          <p:cNvPr id="4" name="Espace réservé du numéro de diapositive 3"/>
          <p:cNvSpPr>
            <a:spLocks noGrp="1"/>
          </p:cNvSpPr>
          <p:nvPr>
            <p:ph type="sldNum" sz="quarter" idx="5"/>
          </p:nvPr>
        </p:nvSpPr>
        <p:spPr/>
        <p:txBody>
          <a:bodyPr/>
          <a:lstStyle/>
          <a:p>
            <a:fld id="{0C9F9154-2BF6-4DED-AB9B-20E13E90B224}" type="slidenum">
              <a:rPr lang="fr-FR" smtClean="0"/>
              <a:t>7</a:t>
            </a:fld>
            <a:endParaRPr lang="fr-FR"/>
          </a:p>
        </p:txBody>
      </p:sp>
    </p:spTree>
    <p:extLst>
      <p:ext uri="{BB962C8B-B14F-4D97-AF65-F5344CB8AC3E}">
        <p14:creationId xmlns:p14="http://schemas.microsoft.com/office/powerpoint/2010/main" val="23318750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1-Amélioration de l’accès aux soins: </a:t>
            </a:r>
            <a:r>
              <a:rPr lang="fr-FR" dirty="0"/>
              <a:t>Améliorer l’accès au médecin traitant et aux soins non programmés.</a:t>
            </a:r>
          </a:p>
          <a:p>
            <a:r>
              <a:rPr lang="fr-FR" b="1" dirty="0"/>
              <a:t>2-Organisation de parcours pluriprofessionnels</a:t>
            </a:r>
            <a:r>
              <a:rPr lang="fr-FR" dirty="0"/>
              <a:t>: Assurer une meilleure coordination pluriprofessionnelles afin d’éviter les ruptures de parcours du patient et favoriser son maintien à domicile.</a:t>
            </a:r>
          </a:p>
          <a:p>
            <a:r>
              <a:rPr lang="fr-FR" b="1" dirty="0"/>
              <a:t>3-Développement des actions territoriales de prévention</a:t>
            </a:r>
            <a:r>
              <a:rPr lang="fr-FR" dirty="0"/>
              <a:t>: dans une démarche pluriprofessionnelles, en lien avec les besoins du territoire, , des actions doivent être définies avec l’ensemble des membres de la communauté.</a:t>
            </a:r>
          </a:p>
          <a:p>
            <a:r>
              <a:rPr lang="fr-FR" b="1" dirty="0"/>
              <a:t>4-Développement de la qualité et de la pertinence des soins</a:t>
            </a:r>
            <a:r>
              <a:rPr lang="fr-FR" dirty="0"/>
              <a:t>: Dans une dimension pluriprofessionnelle, il faut : échanger sur les pratiques, organiser des concertations autour de cas patients, , formaliser des retours d’expérience en vue de formuler des pistes d’amélioration et d’harmonisation des pratiques.</a:t>
            </a:r>
          </a:p>
          <a:p>
            <a:r>
              <a:rPr lang="fr-FR" b="1" dirty="0"/>
              <a:t>5- Accompagnement des professionnels de santé sur un territoire</a:t>
            </a:r>
            <a:r>
              <a:rPr lang="fr-FR" dirty="0"/>
              <a:t>: Faciliter l’accueil des stagiaires, Organiser des actions en mettant en avant le caractère attractif du territoire:  présentation de l’offre de soin,  promotion du travail coordonné, compagnonnage</a:t>
            </a:r>
          </a:p>
          <a:p>
            <a:endParaRPr lang="fr-FR" dirty="0"/>
          </a:p>
        </p:txBody>
      </p:sp>
      <p:sp>
        <p:nvSpPr>
          <p:cNvPr id="4" name="Espace réservé du numéro de diapositive 3"/>
          <p:cNvSpPr>
            <a:spLocks noGrp="1"/>
          </p:cNvSpPr>
          <p:nvPr>
            <p:ph type="sldNum" sz="quarter" idx="5"/>
          </p:nvPr>
        </p:nvSpPr>
        <p:spPr/>
        <p:txBody>
          <a:bodyPr/>
          <a:lstStyle/>
          <a:p>
            <a:fld id="{0C9F9154-2BF6-4DED-AB9B-20E13E90B224}" type="slidenum">
              <a:rPr lang="fr-FR" smtClean="0"/>
              <a:t>8</a:t>
            </a:fld>
            <a:endParaRPr lang="fr-FR"/>
          </a:p>
        </p:txBody>
      </p:sp>
    </p:spTree>
    <p:extLst>
      <p:ext uri="{BB962C8B-B14F-4D97-AF65-F5344CB8AC3E}">
        <p14:creationId xmlns:p14="http://schemas.microsoft.com/office/powerpoint/2010/main" val="10647756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Des pistes existent mais l’essentiel est bien de savoir que le modèle et juridique et les modalités de la gouvernance choisie sont au service du projet et non l’inverse.</a:t>
            </a:r>
          </a:p>
          <a:p>
            <a:r>
              <a:rPr lang="fr-FR" dirty="0"/>
              <a:t>Un groupe de travail de AVEC Santé (Avec des Equipes Coordonnées) réfléchit à une structuration juridique propre au fonctionnement des CPTS.</a:t>
            </a:r>
          </a:p>
          <a:p>
            <a:endParaRPr lang="fr-FR" dirty="0"/>
          </a:p>
          <a:p>
            <a:r>
              <a:rPr lang="fr-FR" dirty="0"/>
              <a:t>Aujourd’hui, le choix doit se faire entre:</a:t>
            </a:r>
          </a:p>
          <a:p>
            <a:endParaRPr lang="fr-FR" dirty="0"/>
          </a:p>
          <a:p>
            <a:r>
              <a:rPr lang="fr-FR" dirty="0">
                <a:sym typeface="Wingdings" panose="05000000000000000000" pitchFamily="2" charset="2"/>
              </a:rPr>
              <a:t>Association loi 1901 </a:t>
            </a:r>
          </a:p>
          <a:p>
            <a:r>
              <a:rPr lang="fr-FR" dirty="0">
                <a:sym typeface="Wingdings" panose="05000000000000000000" pitchFamily="2" charset="2"/>
              </a:rPr>
              <a:t>Ou</a:t>
            </a:r>
          </a:p>
          <a:p>
            <a:pPr marL="171450" indent="-171450">
              <a:buFont typeface="Wingdings" panose="05000000000000000000" pitchFamily="2" charset="2"/>
              <a:buChar char="à"/>
            </a:pPr>
            <a:r>
              <a:rPr lang="fr-FR" dirty="0">
                <a:sym typeface="Wingdings" panose="05000000000000000000" pitchFamily="2" charset="2"/>
              </a:rPr>
              <a:t>Groupement de Coopération Sanitaire (équivalent GIE)</a:t>
            </a:r>
          </a:p>
          <a:p>
            <a:pPr marL="171450" indent="-171450">
              <a:buFont typeface="Wingdings" panose="05000000000000000000" pitchFamily="2" charset="2"/>
              <a:buChar char="à"/>
            </a:pPr>
            <a:endParaRPr lang="fr-FR" dirty="0">
              <a:sym typeface="Wingdings" panose="05000000000000000000" pitchFamily="2" charset="2"/>
            </a:endParaRPr>
          </a:p>
          <a:p>
            <a:pPr marL="171450" indent="-171450">
              <a:buFont typeface="Wingdings" panose="05000000000000000000" pitchFamily="2" charset="2"/>
              <a:buChar char="à"/>
            </a:pPr>
            <a:r>
              <a:rPr lang="fr-FR" dirty="0">
                <a:sym typeface="Wingdings" panose="05000000000000000000" pitchFamily="2" charset="2"/>
              </a:rPr>
              <a:t>SISA</a:t>
            </a:r>
          </a:p>
          <a:p>
            <a:pPr marL="171450" indent="-171450">
              <a:buFont typeface="Wingdings" panose="05000000000000000000" pitchFamily="2" charset="2"/>
              <a:buChar char="à"/>
            </a:pPr>
            <a:endParaRPr lang="fr-FR" dirty="0">
              <a:sym typeface="Wingdings" panose="05000000000000000000" pitchFamily="2" charset="2"/>
            </a:endParaRPr>
          </a:p>
          <a:p>
            <a:pPr marL="171450" indent="-171450">
              <a:buFont typeface="Wingdings" panose="05000000000000000000" pitchFamily="2" charset="2"/>
              <a:buChar char="à"/>
            </a:pPr>
            <a:endParaRPr lang="fr-FR" dirty="0"/>
          </a:p>
        </p:txBody>
      </p:sp>
      <p:sp>
        <p:nvSpPr>
          <p:cNvPr id="4" name="Espace réservé du numéro de diapositive 3"/>
          <p:cNvSpPr>
            <a:spLocks noGrp="1"/>
          </p:cNvSpPr>
          <p:nvPr>
            <p:ph type="sldNum" sz="quarter" idx="5"/>
          </p:nvPr>
        </p:nvSpPr>
        <p:spPr/>
        <p:txBody>
          <a:bodyPr/>
          <a:lstStyle/>
          <a:p>
            <a:fld id="{0C9F9154-2BF6-4DED-AB9B-20E13E90B224}" type="slidenum">
              <a:rPr lang="fr-FR" smtClean="0"/>
              <a:t>9</a:t>
            </a:fld>
            <a:endParaRPr lang="fr-FR"/>
          </a:p>
        </p:txBody>
      </p:sp>
    </p:spTree>
    <p:extLst>
      <p:ext uri="{BB962C8B-B14F-4D97-AF65-F5344CB8AC3E}">
        <p14:creationId xmlns:p14="http://schemas.microsoft.com/office/powerpoint/2010/main" val="9584912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fr-FR"/>
              <a:t>Modifiez le style du titre</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r>
              <a:rPr lang="fr-FR"/>
              <a:t>24 novembre 2020</a:t>
            </a:r>
            <a:endParaRPr lang="en-US" dirty="0"/>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r>
              <a:rPr lang="fr-FR"/>
              <a:t>Présentation aux élus du Massif des Bauges</a:t>
            </a:r>
            <a:endParaRPr lang="en-US" dirty="0"/>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4FAB73BC-B049-4115-A692-8D63A059BFB8}" type="slidenum">
              <a:rPr lang="en-US" dirty="0"/>
              <a:pPr/>
              <a:t>‹N°›</a:t>
            </a:fld>
            <a:endParaRPr lang="en-US" dirty="0"/>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r>
              <a:rPr lang="fr-FR"/>
              <a:t>24 novembre 2020</a:t>
            </a:r>
            <a:endParaRPr lang="en-US" dirty="0"/>
          </a:p>
        </p:txBody>
      </p:sp>
      <p:sp>
        <p:nvSpPr>
          <p:cNvPr id="5" name="Footer Placeholder 4"/>
          <p:cNvSpPr>
            <a:spLocks noGrp="1"/>
          </p:cNvSpPr>
          <p:nvPr>
            <p:ph type="ftr" sz="quarter" idx="11"/>
          </p:nvPr>
        </p:nvSpPr>
        <p:spPr/>
        <p:txBody>
          <a:bodyPr/>
          <a:lstStyle/>
          <a:p>
            <a:r>
              <a:rPr lang="fr-FR"/>
              <a:t>Présentation aux élus du Massif des Bauges</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r>
              <a:rPr lang="fr-FR"/>
              <a:t>24 novembre 2020</a:t>
            </a:r>
            <a:endParaRPr lang="en-US" dirty="0"/>
          </a:p>
        </p:txBody>
      </p:sp>
      <p:sp>
        <p:nvSpPr>
          <p:cNvPr id="5" name="Footer Placeholder 4"/>
          <p:cNvSpPr>
            <a:spLocks noGrp="1"/>
          </p:cNvSpPr>
          <p:nvPr>
            <p:ph type="ftr" sz="quarter" idx="11"/>
          </p:nvPr>
        </p:nvSpPr>
        <p:spPr/>
        <p:txBody>
          <a:bodyPr/>
          <a:lstStyle/>
          <a:p>
            <a:r>
              <a:rPr lang="fr-FR"/>
              <a:t>Présentation aux élus du Massif des Bauges</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r>
              <a:rPr lang="fr-FR"/>
              <a:t>24 novembre 2020</a:t>
            </a:r>
            <a:endParaRPr lang="en-US" dirty="0"/>
          </a:p>
        </p:txBody>
      </p:sp>
      <p:sp>
        <p:nvSpPr>
          <p:cNvPr id="5" name="Footer Placeholder 4"/>
          <p:cNvSpPr>
            <a:spLocks noGrp="1"/>
          </p:cNvSpPr>
          <p:nvPr>
            <p:ph type="ftr" sz="quarter" idx="11"/>
          </p:nvPr>
        </p:nvSpPr>
        <p:spPr/>
        <p:txBody>
          <a:bodyPr/>
          <a:lstStyle/>
          <a:p>
            <a:r>
              <a:rPr lang="fr-FR"/>
              <a:t>Présentation aux élus du Massif des Bauges</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fr-FR"/>
              <a:t>Modifiez le style du titre</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r>
              <a:rPr lang="fr-FR"/>
              <a:t>24 novembre 2020</a:t>
            </a:r>
            <a:endParaRPr lang="en-US" dirty="0"/>
          </a:p>
        </p:txBody>
      </p:sp>
      <p:sp>
        <p:nvSpPr>
          <p:cNvPr id="5" name="Footer Placeholder 4"/>
          <p:cNvSpPr>
            <a:spLocks noGrp="1"/>
          </p:cNvSpPr>
          <p:nvPr>
            <p:ph type="ftr" sz="quarter" idx="11"/>
          </p:nvPr>
        </p:nvSpPr>
        <p:spPr/>
        <p:txBody>
          <a:bodyPr/>
          <a:lstStyle/>
          <a:p>
            <a:r>
              <a:rPr lang="fr-FR"/>
              <a:t>Présentation aux élus du Massif des Bauges</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a:t>
            </a:fld>
            <a:endParaRPr lang="en-US" dirty="0"/>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r>
              <a:rPr lang="fr-FR"/>
              <a:t>24 novembre 2020</a:t>
            </a:r>
            <a:endParaRPr lang="en-US" dirty="0"/>
          </a:p>
        </p:txBody>
      </p:sp>
      <p:sp>
        <p:nvSpPr>
          <p:cNvPr id="6" name="Footer Placeholder 5"/>
          <p:cNvSpPr>
            <a:spLocks noGrp="1"/>
          </p:cNvSpPr>
          <p:nvPr>
            <p:ph type="ftr" sz="quarter" idx="11"/>
          </p:nvPr>
        </p:nvSpPr>
        <p:spPr/>
        <p:txBody>
          <a:bodyPr/>
          <a:lstStyle/>
          <a:p>
            <a:r>
              <a:rPr lang="fr-FR"/>
              <a:t>Présentation aux élus du Massif des Bauges</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fr-FR"/>
              <a:t>Cliquez pour modifier les styles du texte du masque</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r>
              <a:rPr lang="fr-FR"/>
              <a:t>24 novembre 2020</a:t>
            </a:r>
            <a:endParaRPr lang="en-US" dirty="0"/>
          </a:p>
        </p:txBody>
      </p:sp>
      <p:sp>
        <p:nvSpPr>
          <p:cNvPr id="8" name="Footer Placeholder 7"/>
          <p:cNvSpPr>
            <a:spLocks noGrp="1"/>
          </p:cNvSpPr>
          <p:nvPr>
            <p:ph type="ftr" sz="quarter" idx="11"/>
          </p:nvPr>
        </p:nvSpPr>
        <p:spPr/>
        <p:txBody>
          <a:bodyPr/>
          <a:lstStyle/>
          <a:p>
            <a:r>
              <a:rPr lang="fr-FR"/>
              <a:t>Présentation aux élus du Massif des Bauges</a:t>
            </a:r>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r>
              <a:rPr lang="fr-FR"/>
              <a:t>24 novembre 2020</a:t>
            </a:r>
            <a:endParaRPr lang="en-US" dirty="0"/>
          </a:p>
        </p:txBody>
      </p:sp>
      <p:sp>
        <p:nvSpPr>
          <p:cNvPr id="4" name="Footer Placeholder 3"/>
          <p:cNvSpPr>
            <a:spLocks noGrp="1"/>
          </p:cNvSpPr>
          <p:nvPr>
            <p:ph type="ftr" sz="quarter" idx="11"/>
          </p:nvPr>
        </p:nvSpPr>
        <p:spPr/>
        <p:txBody>
          <a:bodyPr/>
          <a:lstStyle/>
          <a:p>
            <a:r>
              <a:rPr lang="fr-FR"/>
              <a:t>Présentation aux élus du Massif des Bauges</a:t>
            </a:r>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fr-FR"/>
              <a:t>24 novembre 2020</a:t>
            </a:r>
            <a:endParaRPr lang="en-US" dirty="0"/>
          </a:p>
        </p:txBody>
      </p:sp>
      <p:sp>
        <p:nvSpPr>
          <p:cNvPr id="3" name="Footer Placeholder 2"/>
          <p:cNvSpPr>
            <a:spLocks noGrp="1"/>
          </p:cNvSpPr>
          <p:nvPr>
            <p:ph type="ftr" sz="quarter" idx="11"/>
          </p:nvPr>
        </p:nvSpPr>
        <p:spPr/>
        <p:txBody>
          <a:bodyPr/>
          <a:lstStyle/>
          <a:p>
            <a:r>
              <a:rPr lang="fr-FR"/>
              <a:t>Présentation aux élus du Massif des Bauges</a:t>
            </a: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fr-FR"/>
              <a:t>Modifiez le style du titre</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r>
              <a:rPr lang="fr-FR"/>
              <a:t>24 novembre 2020</a:t>
            </a:r>
            <a:endParaRPr lang="en-US" dirty="0"/>
          </a:p>
        </p:txBody>
      </p:sp>
      <p:sp>
        <p:nvSpPr>
          <p:cNvPr id="6" name="Footer Placeholder 5"/>
          <p:cNvSpPr>
            <a:spLocks noGrp="1"/>
          </p:cNvSpPr>
          <p:nvPr>
            <p:ph type="ftr" sz="quarter" idx="11"/>
          </p:nvPr>
        </p:nvSpPr>
        <p:spPr/>
        <p:txBody>
          <a:bodyPr/>
          <a:lstStyle/>
          <a:p>
            <a:r>
              <a:rPr lang="fr-FR"/>
              <a:t>Présentation aux élus du Massif des Bauges</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fr-FR"/>
              <a:t>Modifiez le style du titre</a:t>
            </a:r>
            <a:endParaRPr lang="en-US" dirty="0"/>
          </a:p>
        </p:txBody>
      </p:sp>
      <p:sp>
        <p:nvSpPr>
          <p:cNvPr id="3" name="Picture Placeholder 2"/>
          <p:cNvSpPr>
            <a:spLocks noGrp="1" noChangeAspect="1"/>
          </p:cNvSpPr>
          <p:nvPr>
            <p:ph type="pic" idx="1"/>
          </p:nvPr>
        </p:nvSpPr>
        <p:spPr>
          <a:xfrm>
            <a:off x="0" y="0"/>
            <a:ext cx="11292840" cy="5128923"/>
          </a:xfrm>
          <a:solidFill>
            <a:schemeClr val="accent1"/>
          </a:solid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r>
              <a:rPr lang="fr-FR"/>
              <a:t>24 novembre 2020</a:t>
            </a:r>
            <a:endParaRPr lang="en-US" dirty="0"/>
          </a:p>
        </p:txBody>
      </p:sp>
      <p:sp>
        <p:nvSpPr>
          <p:cNvPr id="6" name="Footer Placeholder 5"/>
          <p:cNvSpPr>
            <a:spLocks noGrp="1"/>
          </p:cNvSpPr>
          <p:nvPr>
            <p:ph type="ftr" sz="quarter" idx="11"/>
          </p:nvPr>
        </p:nvSpPr>
        <p:spPr/>
        <p:txBody>
          <a:bodyPr/>
          <a:lstStyle/>
          <a:p>
            <a:r>
              <a:rPr lang="fr-FR"/>
              <a:t>Présentation aux élus du Massif des Bauges</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fr-FR"/>
              <a:t>Modifiez le style du titre</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r>
              <a:rPr lang="fr-FR"/>
              <a:t>24 novembre 2020</a:t>
            </a:r>
            <a:endParaRPr lang="en-US" dirty="0"/>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r>
              <a:rPr lang="fr-FR"/>
              <a:t>Présentation aux élus du Massif des Bauges</a:t>
            </a:r>
            <a:endParaRPr lang="en-US" dirty="0"/>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fld id="{4FAB73BC-B049-4115-A692-8D63A059BFB8}"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 Id="rId9" Type="http://schemas.openxmlformats.org/officeDocument/2006/relationships/image" Target="../media/image7.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8" Type="http://schemas.openxmlformats.org/officeDocument/2006/relationships/comments" Target="../comments/comment1.xml"/><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C22FF4E-8686-404F-8BF3-B5FE2C4B6B34}"/>
              </a:ext>
            </a:extLst>
          </p:cNvPr>
          <p:cNvSpPr>
            <a:spLocks noGrp="1"/>
          </p:cNvSpPr>
          <p:nvPr>
            <p:ph type="ctrTitle"/>
          </p:nvPr>
        </p:nvSpPr>
        <p:spPr>
          <a:xfrm>
            <a:off x="1261872" y="758952"/>
            <a:ext cx="9418320" cy="1966493"/>
          </a:xfrm>
        </p:spPr>
        <p:txBody>
          <a:bodyPr/>
          <a:lstStyle/>
          <a:p>
            <a:pPr algn="ctr"/>
            <a:r>
              <a:rPr lang="fr-FR" dirty="0">
                <a:solidFill>
                  <a:schemeClr val="accent2">
                    <a:lumMod val="75000"/>
                  </a:schemeClr>
                </a:solidFill>
              </a:rPr>
              <a:t>CPTS </a:t>
            </a:r>
            <a:br>
              <a:rPr lang="fr-FR" dirty="0">
                <a:solidFill>
                  <a:schemeClr val="accent2">
                    <a:lumMod val="75000"/>
                  </a:schemeClr>
                </a:solidFill>
              </a:rPr>
            </a:br>
            <a:r>
              <a:rPr lang="fr-FR" dirty="0">
                <a:solidFill>
                  <a:schemeClr val="accent2">
                    <a:lumMod val="75000"/>
                  </a:schemeClr>
                </a:solidFill>
              </a:rPr>
              <a:t>du cœur des Bauges</a:t>
            </a:r>
          </a:p>
        </p:txBody>
      </p:sp>
      <p:sp>
        <p:nvSpPr>
          <p:cNvPr id="4" name="Espace réservé de la date 3">
            <a:extLst>
              <a:ext uri="{FF2B5EF4-FFF2-40B4-BE49-F238E27FC236}">
                <a16:creationId xmlns:a16="http://schemas.microsoft.com/office/drawing/2014/main" id="{4E13C150-E6CA-4389-8D79-ABBF085DED8F}"/>
              </a:ext>
            </a:extLst>
          </p:cNvPr>
          <p:cNvSpPr>
            <a:spLocks noGrp="1"/>
          </p:cNvSpPr>
          <p:nvPr>
            <p:ph type="dt" sz="half" idx="10"/>
          </p:nvPr>
        </p:nvSpPr>
        <p:spPr>
          <a:xfrm>
            <a:off x="10078451" y="6154413"/>
            <a:ext cx="1904999" cy="365125"/>
          </a:xfrm>
        </p:spPr>
        <p:txBody>
          <a:bodyPr/>
          <a:lstStyle/>
          <a:p>
            <a:r>
              <a:rPr lang="fr-FR" sz="1200" dirty="0">
                <a:solidFill>
                  <a:schemeClr val="accent3">
                    <a:lumMod val="75000"/>
                  </a:schemeClr>
                </a:solidFill>
              </a:rPr>
              <a:t>24 novembre 2020</a:t>
            </a:r>
            <a:endParaRPr lang="en-US" sz="1200" dirty="0">
              <a:solidFill>
                <a:schemeClr val="accent3">
                  <a:lumMod val="75000"/>
                </a:schemeClr>
              </a:solidFill>
            </a:endParaRPr>
          </a:p>
        </p:txBody>
      </p:sp>
      <p:sp>
        <p:nvSpPr>
          <p:cNvPr id="5" name="Espace réservé du pied de page 4">
            <a:extLst>
              <a:ext uri="{FF2B5EF4-FFF2-40B4-BE49-F238E27FC236}">
                <a16:creationId xmlns:a16="http://schemas.microsoft.com/office/drawing/2014/main" id="{54D11C3C-26D9-4809-AE5A-E1E1D90F1B7A}"/>
              </a:ext>
            </a:extLst>
          </p:cNvPr>
          <p:cNvSpPr>
            <a:spLocks noGrp="1"/>
          </p:cNvSpPr>
          <p:nvPr>
            <p:ph type="ftr" sz="quarter" idx="11"/>
          </p:nvPr>
        </p:nvSpPr>
        <p:spPr>
          <a:xfrm>
            <a:off x="646665" y="6294268"/>
            <a:ext cx="6038220" cy="407833"/>
          </a:xfrm>
        </p:spPr>
        <p:txBody>
          <a:bodyPr/>
          <a:lstStyle/>
          <a:p>
            <a:r>
              <a:rPr lang="fr-FR" sz="1600" dirty="0">
                <a:solidFill>
                  <a:schemeClr val="accent3">
                    <a:lumMod val="75000"/>
                  </a:schemeClr>
                </a:solidFill>
              </a:rPr>
              <a:t>Présentation aux élus du Massif des Bauges</a:t>
            </a:r>
            <a:endParaRPr lang="en-US" sz="1600" dirty="0">
              <a:solidFill>
                <a:schemeClr val="accent3">
                  <a:lumMod val="75000"/>
                </a:schemeClr>
              </a:solidFill>
            </a:endParaRPr>
          </a:p>
        </p:txBody>
      </p:sp>
      <p:pic>
        <p:nvPicPr>
          <p:cNvPr id="1032" name="Picture 8">
            <a:extLst>
              <a:ext uri="{FF2B5EF4-FFF2-40B4-BE49-F238E27FC236}">
                <a16:creationId xmlns:a16="http://schemas.microsoft.com/office/drawing/2014/main" id="{CA87F6D4-A7F8-435F-82B2-D949328936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67777" y="4905737"/>
            <a:ext cx="1876425" cy="124867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Photographe de grossesse en Savoie, 73 - Julien Bonjour">
            <a:extLst>
              <a:ext uri="{FF2B5EF4-FFF2-40B4-BE49-F238E27FC236}">
                <a16:creationId xmlns:a16="http://schemas.microsoft.com/office/drawing/2014/main" id="{631803F4-3F24-4E61-9FEC-A347F93EE79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7683" y="5044705"/>
            <a:ext cx="1803865" cy="120039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Parc naturel régional du Massif des Bauges - Parc naturel régional du  Gâtinais français">
            <a:extLst>
              <a:ext uri="{FF2B5EF4-FFF2-40B4-BE49-F238E27FC236}">
                <a16:creationId xmlns:a16="http://schemas.microsoft.com/office/drawing/2014/main" id="{B77879BE-285F-4537-BBA0-FDB5705B33C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38817" y="3057083"/>
            <a:ext cx="4209858" cy="300990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Tour des bauges - Le tour des Bauges - Randonnée - France - Allibert  Trekking">
            <a:extLst>
              <a:ext uri="{FF2B5EF4-FFF2-40B4-BE49-F238E27FC236}">
                <a16:creationId xmlns:a16="http://schemas.microsoft.com/office/drawing/2014/main" id="{095297FA-FA9E-4266-AD9C-D2C8F0E8947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94338" y="4132556"/>
            <a:ext cx="2233613" cy="132198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Stages/ateliers enfants et adultes">
            <a:extLst>
              <a:ext uri="{FF2B5EF4-FFF2-40B4-BE49-F238E27FC236}">
                <a16:creationId xmlns:a16="http://schemas.microsoft.com/office/drawing/2014/main" id="{872ECF44-762E-406A-91BD-A6ED0E18777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29883" y="3747537"/>
            <a:ext cx="2099622" cy="140084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ersonne âgée seule">
            <a:extLst>
              <a:ext uri="{FF2B5EF4-FFF2-40B4-BE49-F238E27FC236}">
                <a16:creationId xmlns:a16="http://schemas.microsoft.com/office/drawing/2014/main" id="{125B6FE8-E123-4430-9161-8D6B64C99BF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586222" y="2807074"/>
            <a:ext cx="2101263" cy="140084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ollège des Bauges | Elèves, professeurs du Collège des Bauges">
            <a:extLst>
              <a:ext uri="{FF2B5EF4-FFF2-40B4-BE49-F238E27FC236}">
                <a16:creationId xmlns:a16="http://schemas.microsoft.com/office/drawing/2014/main" id="{677F4214-3901-4DBB-84E7-5EDB759279A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36358" y="3154054"/>
            <a:ext cx="2710814" cy="9785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54628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8DC5E4CE-16ED-43F1-BFE1-A2A8BD85ADA5}"/>
              </a:ext>
            </a:extLst>
          </p:cNvPr>
          <p:cNvSpPr>
            <a:spLocks noGrp="1"/>
          </p:cNvSpPr>
          <p:nvPr>
            <p:ph type="dt" sz="half" idx="10"/>
          </p:nvPr>
        </p:nvSpPr>
        <p:spPr/>
        <p:txBody>
          <a:bodyPr/>
          <a:lstStyle/>
          <a:p>
            <a:r>
              <a:rPr lang="fr-FR"/>
              <a:t>24 novembre 2020</a:t>
            </a:r>
            <a:endParaRPr lang="en-US" dirty="0"/>
          </a:p>
        </p:txBody>
      </p:sp>
      <p:sp>
        <p:nvSpPr>
          <p:cNvPr id="3" name="Espace réservé du pied de page 2">
            <a:extLst>
              <a:ext uri="{FF2B5EF4-FFF2-40B4-BE49-F238E27FC236}">
                <a16:creationId xmlns:a16="http://schemas.microsoft.com/office/drawing/2014/main" id="{67F113C8-94DE-4E8D-9204-E1FCD09FD63A}"/>
              </a:ext>
            </a:extLst>
          </p:cNvPr>
          <p:cNvSpPr>
            <a:spLocks noGrp="1"/>
          </p:cNvSpPr>
          <p:nvPr>
            <p:ph type="ftr" sz="quarter" idx="11"/>
          </p:nvPr>
        </p:nvSpPr>
        <p:spPr/>
        <p:txBody>
          <a:bodyPr/>
          <a:lstStyle/>
          <a:p>
            <a:r>
              <a:rPr lang="fr-FR"/>
              <a:t>Présentation aux élus du Massif des Bauges</a:t>
            </a:r>
            <a:endParaRPr lang="en-US" dirty="0"/>
          </a:p>
        </p:txBody>
      </p:sp>
      <p:sp>
        <p:nvSpPr>
          <p:cNvPr id="5" name="ZoneTexte 4">
            <a:extLst>
              <a:ext uri="{FF2B5EF4-FFF2-40B4-BE49-F238E27FC236}">
                <a16:creationId xmlns:a16="http://schemas.microsoft.com/office/drawing/2014/main" id="{B2AA43A9-614E-4818-8F5F-DA32E83DC39D}"/>
              </a:ext>
            </a:extLst>
          </p:cNvPr>
          <p:cNvSpPr txBox="1"/>
          <p:nvPr/>
        </p:nvSpPr>
        <p:spPr>
          <a:xfrm>
            <a:off x="2780675" y="594106"/>
            <a:ext cx="6100996" cy="707886"/>
          </a:xfrm>
          <a:prstGeom prst="rect">
            <a:avLst/>
          </a:prstGeom>
          <a:noFill/>
        </p:spPr>
        <p:txBody>
          <a:bodyPr wrap="square">
            <a:spAutoFit/>
          </a:bodyPr>
          <a:lstStyle/>
          <a:p>
            <a:pPr algn="ctr"/>
            <a:r>
              <a:rPr lang="fr-FR" sz="4000" dirty="0">
                <a:solidFill>
                  <a:schemeClr val="accent4">
                    <a:lumMod val="75000"/>
                  </a:schemeClr>
                </a:solidFill>
              </a:rPr>
              <a:t>FINANCEMENT</a:t>
            </a:r>
          </a:p>
        </p:txBody>
      </p:sp>
      <p:sp>
        <p:nvSpPr>
          <p:cNvPr id="7" name="ZoneTexte 6">
            <a:extLst>
              <a:ext uri="{FF2B5EF4-FFF2-40B4-BE49-F238E27FC236}">
                <a16:creationId xmlns:a16="http://schemas.microsoft.com/office/drawing/2014/main" id="{B88BA314-0C08-4261-B139-C86CB0472810}"/>
              </a:ext>
            </a:extLst>
          </p:cNvPr>
          <p:cNvSpPr txBox="1"/>
          <p:nvPr/>
        </p:nvSpPr>
        <p:spPr>
          <a:xfrm>
            <a:off x="854439" y="1843790"/>
            <a:ext cx="8027232" cy="4524315"/>
          </a:xfrm>
          <a:prstGeom prst="rect">
            <a:avLst/>
          </a:prstGeom>
          <a:noFill/>
        </p:spPr>
        <p:txBody>
          <a:bodyPr wrap="square">
            <a:spAutoFit/>
          </a:bodyPr>
          <a:lstStyle/>
          <a:p>
            <a:r>
              <a:rPr lang="fr-FR" sz="3200" dirty="0">
                <a:solidFill>
                  <a:schemeClr val="accent4">
                    <a:lumMod val="75000"/>
                  </a:schemeClr>
                </a:solidFill>
              </a:rPr>
              <a:t>1</a:t>
            </a:r>
            <a:r>
              <a:rPr lang="fr-FR" sz="3200" baseline="30000" dirty="0">
                <a:solidFill>
                  <a:schemeClr val="accent4">
                    <a:lumMod val="75000"/>
                  </a:schemeClr>
                </a:solidFill>
              </a:rPr>
              <a:t>ER</a:t>
            </a:r>
            <a:r>
              <a:rPr lang="fr-FR" sz="3200" dirty="0">
                <a:solidFill>
                  <a:schemeClr val="accent4">
                    <a:lumMod val="75000"/>
                  </a:schemeClr>
                </a:solidFill>
              </a:rPr>
              <a:t> VOLET = Fonctionnement de la CPTS</a:t>
            </a:r>
          </a:p>
          <a:p>
            <a:endParaRPr lang="fr-FR" sz="3200" dirty="0">
              <a:solidFill>
                <a:schemeClr val="accent4">
                  <a:lumMod val="75000"/>
                </a:schemeClr>
              </a:solidFill>
            </a:endParaRPr>
          </a:p>
          <a:p>
            <a:r>
              <a:rPr lang="fr-FR" sz="3200" dirty="0">
                <a:solidFill>
                  <a:schemeClr val="accent4">
                    <a:lumMod val="75000"/>
                  </a:schemeClr>
                </a:solidFill>
              </a:rPr>
              <a:t>2EME VOLET= MONTANT ALLOUE POUR CHAQUE MISSION</a:t>
            </a:r>
          </a:p>
          <a:p>
            <a:pPr lvl="1"/>
            <a:r>
              <a:rPr lang="fr-FR" sz="3200" dirty="0">
                <a:solidFill>
                  <a:schemeClr val="accent4">
                    <a:lumMod val="75000"/>
                  </a:schemeClr>
                </a:solidFill>
                <a:sym typeface="Wingdings" panose="05000000000000000000" pitchFamily="2" charset="2"/>
              </a:rPr>
              <a:t> Partie fixe : Moyens mis en œuvre</a:t>
            </a:r>
          </a:p>
          <a:p>
            <a:pPr lvl="1"/>
            <a:r>
              <a:rPr lang="fr-FR" sz="3200" dirty="0">
                <a:solidFill>
                  <a:schemeClr val="accent4">
                    <a:lumMod val="75000"/>
                  </a:schemeClr>
                </a:solidFill>
                <a:sym typeface="Wingdings" panose="05000000000000000000" pitchFamily="2" charset="2"/>
              </a:rPr>
              <a:t> Partie variable: Intensité des moyens mis en œuvre &amp;  indicateurs de résultats et impacts </a:t>
            </a:r>
            <a:endParaRPr lang="fr-FR" sz="3200" dirty="0">
              <a:solidFill>
                <a:schemeClr val="accent4">
                  <a:lumMod val="75000"/>
                </a:schemeClr>
              </a:solidFill>
            </a:endParaRPr>
          </a:p>
        </p:txBody>
      </p:sp>
    </p:spTree>
    <p:extLst>
      <p:ext uri="{BB962C8B-B14F-4D97-AF65-F5344CB8AC3E}">
        <p14:creationId xmlns:p14="http://schemas.microsoft.com/office/powerpoint/2010/main" val="22502355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96AA59FE-EDA5-4C58-A09D-38C03967B0EA}"/>
              </a:ext>
            </a:extLst>
          </p:cNvPr>
          <p:cNvSpPr>
            <a:spLocks noGrp="1"/>
          </p:cNvSpPr>
          <p:nvPr>
            <p:ph type="dt" sz="half" idx="10"/>
          </p:nvPr>
        </p:nvSpPr>
        <p:spPr/>
        <p:txBody>
          <a:bodyPr/>
          <a:lstStyle/>
          <a:p>
            <a:r>
              <a:rPr lang="fr-FR"/>
              <a:t>24 novembre 2020</a:t>
            </a:r>
            <a:endParaRPr lang="en-US" dirty="0"/>
          </a:p>
        </p:txBody>
      </p:sp>
      <p:sp>
        <p:nvSpPr>
          <p:cNvPr id="3" name="Espace réservé du pied de page 2">
            <a:extLst>
              <a:ext uri="{FF2B5EF4-FFF2-40B4-BE49-F238E27FC236}">
                <a16:creationId xmlns:a16="http://schemas.microsoft.com/office/drawing/2014/main" id="{4E18659D-E48F-4CA1-A45C-D30637CCD423}"/>
              </a:ext>
            </a:extLst>
          </p:cNvPr>
          <p:cNvSpPr>
            <a:spLocks noGrp="1"/>
          </p:cNvSpPr>
          <p:nvPr>
            <p:ph type="ftr" sz="quarter" idx="11"/>
          </p:nvPr>
        </p:nvSpPr>
        <p:spPr/>
        <p:txBody>
          <a:bodyPr/>
          <a:lstStyle/>
          <a:p>
            <a:r>
              <a:rPr lang="fr-FR"/>
              <a:t>Présentation aux élus du Massif des Bauges</a:t>
            </a:r>
            <a:endParaRPr lang="en-US" dirty="0"/>
          </a:p>
        </p:txBody>
      </p:sp>
      <p:sp>
        <p:nvSpPr>
          <p:cNvPr id="4" name="ZoneTexte 3">
            <a:extLst>
              <a:ext uri="{FF2B5EF4-FFF2-40B4-BE49-F238E27FC236}">
                <a16:creationId xmlns:a16="http://schemas.microsoft.com/office/drawing/2014/main" id="{0A08A362-E5A0-47AD-A684-531FC956F28E}"/>
              </a:ext>
            </a:extLst>
          </p:cNvPr>
          <p:cNvSpPr txBox="1"/>
          <p:nvPr/>
        </p:nvSpPr>
        <p:spPr>
          <a:xfrm>
            <a:off x="259396" y="2505670"/>
            <a:ext cx="10546672" cy="1569660"/>
          </a:xfrm>
          <a:prstGeom prst="rect">
            <a:avLst/>
          </a:prstGeom>
          <a:noFill/>
        </p:spPr>
        <p:txBody>
          <a:bodyPr wrap="square" rtlCol="0">
            <a:spAutoFit/>
          </a:bodyPr>
          <a:lstStyle/>
          <a:p>
            <a:pPr algn="ctr"/>
            <a:r>
              <a:rPr lang="fr-FR" sz="6000" dirty="0">
                <a:solidFill>
                  <a:schemeClr val="accent4">
                    <a:lumMod val="75000"/>
                  </a:schemeClr>
                </a:solidFill>
              </a:rPr>
              <a:t>3. Et sur notre territoire?</a:t>
            </a:r>
          </a:p>
          <a:p>
            <a:pPr marL="285750" indent="-285750">
              <a:buFontTx/>
              <a:buChar char="-"/>
            </a:pPr>
            <a:endParaRPr lang="fr-FR" dirty="0"/>
          </a:p>
          <a:p>
            <a:endParaRPr lang="fr-FR" dirty="0"/>
          </a:p>
        </p:txBody>
      </p:sp>
    </p:spTree>
    <p:extLst>
      <p:ext uri="{BB962C8B-B14F-4D97-AF65-F5344CB8AC3E}">
        <p14:creationId xmlns:p14="http://schemas.microsoft.com/office/powerpoint/2010/main" val="33809785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97FE82CB-DCE7-467F-8730-73CF3CFC641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2627" b="5657"/>
          <a:stretch/>
        </p:blipFill>
        <p:spPr bwMode="auto">
          <a:xfrm>
            <a:off x="540075" y="1361471"/>
            <a:ext cx="10208754" cy="5735256"/>
          </a:xfrm>
          <a:prstGeom prst="rect">
            <a:avLst/>
          </a:prstGeom>
          <a:noFill/>
          <a:extLst>
            <a:ext uri="{909E8E84-426E-40DD-AFC4-6F175D3DCCD1}">
              <a14:hiddenFill xmlns:a14="http://schemas.microsoft.com/office/drawing/2010/main">
                <a:solidFill>
                  <a:srgbClr val="FFFFFF"/>
                </a:solidFill>
              </a14:hiddenFill>
            </a:ext>
          </a:extLst>
        </p:spPr>
      </p:pic>
      <p:sp>
        <p:nvSpPr>
          <p:cNvPr id="2" name="Espace réservé de la date 1">
            <a:extLst>
              <a:ext uri="{FF2B5EF4-FFF2-40B4-BE49-F238E27FC236}">
                <a16:creationId xmlns:a16="http://schemas.microsoft.com/office/drawing/2014/main" id="{1943B854-C63C-423A-8976-616C3464C2CF}"/>
              </a:ext>
            </a:extLst>
          </p:cNvPr>
          <p:cNvSpPr>
            <a:spLocks noGrp="1"/>
          </p:cNvSpPr>
          <p:nvPr>
            <p:ph type="dt" sz="half" idx="10"/>
          </p:nvPr>
        </p:nvSpPr>
        <p:spPr>
          <a:xfrm rot="16200000">
            <a:off x="10797542" y="998537"/>
            <a:ext cx="1904999" cy="365125"/>
          </a:xfrm>
        </p:spPr>
        <p:txBody>
          <a:bodyPr>
            <a:normAutofit/>
          </a:bodyPr>
          <a:lstStyle/>
          <a:p>
            <a:pPr>
              <a:spcAft>
                <a:spcPts val="600"/>
              </a:spcAft>
            </a:pPr>
            <a:r>
              <a:rPr lang="fr-FR">
                <a:solidFill>
                  <a:srgbClr val="FFFFFF"/>
                </a:solidFill>
              </a:rPr>
              <a:t>24 novembre 2020</a:t>
            </a:r>
            <a:endParaRPr lang="en-US">
              <a:solidFill>
                <a:srgbClr val="FFFFFF"/>
              </a:solidFill>
            </a:endParaRPr>
          </a:p>
        </p:txBody>
      </p:sp>
      <p:sp>
        <p:nvSpPr>
          <p:cNvPr id="3" name="Espace réservé du pied de page 2">
            <a:extLst>
              <a:ext uri="{FF2B5EF4-FFF2-40B4-BE49-F238E27FC236}">
                <a16:creationId xmlns:a16="http://schemas.microsoft.com/office/drawing/2014/main" id="{A274CE61-C4C8-4F6E-B930-3EE112ECA623}"/>
              </a:ext>
            </a:extLst>
          </p:cNvPr>
          <p:cNvSpPr>
            <a:spLocks noGrp="1"/>
          </p:cNvSpPr>
          <p:nvPr>
            <p:ph type="ftr" sz="quarter" idx="11"/>
          </p:nvPr>
        </p:nvSpPr>
        <p:spPr>
          <a:xfrm rot="16200000">
            <a:off x="9959341" y="4046537"/>
            <a:ext cx="3581400" cy="365125"/>
          </a:xfrm>
        </p:spPr>
        <p:txBody>
          <a:bodyPr>
            <a:normAutofit/>
          </a:bodyPr>
          <a:lstStyle/>
          <a:p>
            <a:pPr>
              <a:spcAft>
                <a:spcPts val="600"/>
              </a:spcAft>
            </a:pPr>
            <a:r>
              <a:rPr lang="fr-FR">
                <a:solidFill>
                  <a:srgbClr val="FFFFFF"/>
                </a:solidFill>
              </a:rPr>
              <a:t>Présentation aux élus du Massif des Bauges</a:t>
            </a:r>
            <a:endParaRPr lang="en-US">
              <a:solidFill>
                <a:srgbClr val="FFFFFF"/>
              </a:solidFill>
            </a:endParaRPr>
          </a:p>
        </p:txBody>
      </p:sp>
      <p:sp>
        <p:nvSpPr>
          <p:cNvPr id="9" name="ZoneTexte 8">
            <a:extLst>
              <a:ext uri="{FF2B5EF4-FFF2-40B4-BE49-F238E27FC236}">
                <a16:creationId xmlns:a16="http://schemas.microsoft.com/office/drawing/2014/main" id="{CCAB719D-D2CA-4622-BDA2-F9A31BC513C7}"/>
              </a:ext>
            </a:extLst>
          </p:cNvPr>
          <p:cNvSpPr txBox="1"/>
          <p:nvPr/>
        </p:nvSpPr>
        <p:spPr>
          <a:xfrm>
            <a:off x="1066665" y="304963"/>
            <a:ext cx="9682164" cy="646331"/>
          </a:xfrm>
          <a:prstGeom prst="rect">
            <a:avLst/>
          </a:prstGeom>
          <a:noFill/>
        </p:spPr>
        <p:txBody>
          <a:bodyPr wrap="square">
            <a:spAutoFit/>
          </a:bodyPr>
          <a:lstStyle/>
          <a:p>
            <a:pPr algn="ctr"/>
            <a:r>
              <a:rPr lang="fr-FR" sz="3600" b="1" dirty="0">
                <a:solidFill>
                  <a:schemeClr val="accent4">
                    <a:lumMod val="75000"/>
                  </a:schemeClr>
                </a:solidFill>
              </a:rPr>
              <a:t>Zonage CPTS DU CŒUR DES BAUGES</a:t>
            </a:r>
          </a:p>
        </p:txBody>
      </p:sp>
      <p:sp>
        <p:nvSpPr>
          <p:cNvPr id="6" name="ZoneTexte 5">
            <a:extLst>
              <a:ext uri="{FF2B5EF4-FFF2-40B4-BE49-F238E27FC236}">
                <a16:creationId xmlns:a16="http://schemas.microsoft.com/office/drawing/2014/main" id="{86D68FB0-CA27-4BB6-A758-2439B4DDB003}"/>
              </a:ext>
            </a:extLst>
          </p:cNvPr>
          <p:cNvSpPr txBox="1"/>
          <p:nvPr/>
        </p:nvSpPr>
        <p:spPr>
          <a:xfrm>
            <a:off x="7720314" y="1088020"/>
            <a:ext cx="3113590" cy="369332"/>
          </a:xfrm>
          <a:prstGeom prst="rect">
            <a:avLst/>
          </a:prstGeom>
          <a:noFill/>
        </p:spPr>
        <p:txBody>
          <a:bodyPr wrap="square" rtlCol="0">
            <a:spAutoFit/>
          </a:bodyPr>
          <a:lstStyle/>
          <a:p>
            <a:r>
              <a:rPr lang="fr-FR" dirty="0"/>
              <a:t>Site </a:t>
            </a:r>
            <a:r>
              <a:rPr lang="fr-FR" dirty="0" err="1"/>
              <a:t>rezonecpts.ameli,fr</a:t>
            </a:r>
            <a:endParaRPr lang="fr-FR" dirty="0"/>
          </a:p>
        </p:txBody>
      </p:sp>
    </p:spTree>
    <p:extLst>
      <p:ext uri="{BB962C8B-B14F-4D97-AF65-F5344CB8AC3E}">
        <p14:creationId xmlns:p14="http://schemas.microsoft.com/office/powerpoint/2010/main" val="19373486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7AA67129-9802-473D-A3DE-E3A3696B3999}"/>
              </a:ext>
            </a:extLst>
          </p:cNvPr>
          <p:cNvSpPr>
            <a:spLocks noGrp="1"/>
          </p:cNvSpPr>
          <p:nvPr>
            <p:ph type="dt" sz="half" idx="10"/>
          </p:nvPr>
        </p:nvSpPr>
        <p:spPr/>
        <p:txBody>
          <a:bodyPr/>
          <a:lstStyle/>
          <a:p>
            <a:r>
              <a:rPr lang="fr-FR"/>
              <a:t>24 novembre 2020</a:t>
            </a:r>
            <a:endParaRPr lang="en-US" dirty="0"/>
          </a:p>
        </p:txBody>
      </p:sp>
      <p:sp>
        <p:nvSpPr>
          <p:cNvPr id="3" name="Espace réservé du pied de page 2">
            <a:extLst>
              <a:ext uri="{FF2B5EF4-FFF2-40B4-BE49-F238E27FC236}">
                <a16:creationId xmlns:a16="http://schemas.microsoft.com/office/drawing/2014/main" id="{40784F0A-7FDB-41F7-9507-B7D00D2B3860}"/>
              </a:ext>
            </a:extLst>
          </p:cNvPr>
          <p:cNvSpPr>
            <a:spLocks noGrp="1"/>
          </p:cNvSpPr>
          <p:nvPr>
            <p:ph type="ftr" sz="quarter" idx="11"/>
          </p:nvPr>
        </p:nvSpPr>
        <p:spPr/>
        <p:txBody>
          <a:bodyPr/>
          <a:lstStyle/>
          <a:p>
            <a:r>
              <a:rPr lang="fr-FR"/>
              <a:t>Présentation aux élus du Massif des Bauges</a:t>
            </a:r>
            <a:endParaRPr lang="en-US" dirty="0"/>
          </a:p>
        </p:txBody>
      </p:sp>
      <p:pic>
        <p:nvPicPr>
          <p:cNvPr id="4098" name="Picture 2">
            <a:extLst>
              <a:ext uri="{FF2B5EF4-FFF2-40B4-BE49-F238E27FC236}">
                <a16:creationId xmlns:a16="http://schemas.microsoft.com/office/drawing/2014/main" id="{CCADFCB8-417C-4DB3-A7A9-00AFCDE0D9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4466" y="1323130"/>
            <a:ext cx="6266967" cy="4463523"/>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a16="http://schemas.microsoft.com/office/drawing/2014/main" id="{F4F983F7-9842-4519-8940-23044404A6E9}"/>
              </a:ext>
            </a:extLst>
          </p:cNvPr>
          <p:cNvSpPr txBox="1"/>
          <p:nvPr/>
        </p:nvSpPr>
        <p:spPr>
          <a:xfrm>
            <a:off x="374626" y="996433"/>
            <a:ext cx="10394066" cy="369332"/>
          </a:xfrm>
          <a:prstGeom prst="rect">
            <a:avLst/>
          </a:prstGeom>
          <a:noFill/>
        </p:spPr>
        <p:txBody>
          <a:bodyPr wrap="square" rtlCol="0">
            <a:spAutoFit/>
          </a:bodyPr>
          <a:lstStyle/>
          <a:p>
            <a:r>
              <a:rPr lang="fr-FR" dirty="0"/>
              <a:t>5088 habitants en 2017 au dernier recensement </a:t>
            </a:r>
          </a:p>
        </p:txBody>
      </p:sp>
      <p:sp>
        <p:nvSpPr>
          <p:cNvPr id="5" name="ZoneTexte 4">
            <a:extLst>
              <a:ext uri="{FF2B5EF4-FFF2-40B4-BE49-F238E27FC236}">
                <a16:creationId xmlns:a16="http://schemas.microsoft.com/office/drawing/2014/main" id="{7A562654-EAB0-4F3F-BE5A-E0E5E7C1A651}"/>
              </a:ext>
            </a:extLst>
          </p:cNvPr>
          <p:cNvSpPr txBox="1"/>
          <p:nvPr/>
        </p:nvSpPr>
        <p:spPr>
          <a:xfrm>
            <a:off x="6096000" y="6019800"/>
            <a:ext cx="4656881" cy="923330"/>
          </a:xfrm>
          <a:prstGeom prst="rect">
            <a:avLst/>
          </a:prstGeom>
          <a:noFill/>
        </p:spPr>
        <p:txBody>
          <a:bodyPr wrap="square" rtlCol="0">
            <a:spAutoFit/>
          </a:bodyPr>
          <a:lstStyle/>
          <a:p>
            <a:pPr algn="r"/>
            <a:r>
              <a:rPr lang="fr-FR" b="0" i="0">
                <a:solidFill>
                  <a:srgbClr val="333333"/>
                </a:solidFill>
                <a:effectLst/>
                <a:latin typeface="OPENSANS"/>
              </a:rPr>
              <a:t>Données INSEE (MAJ 2020 - Recensement 2017)</a:t>
            </a:r>
          </a:p>
          <a:p>
            <a:br>
              <a:rPr lang="fr-FR"/>
            </a:br>
            <a:endParaRPr lang="fr-FR" dirty="0"/>
          </a:p>
        </p:txBody>
      </p:sp>
      <p:sp>
        <p:nvSpPr>
          <p:cNvPr id="7" name="ZoneTexte 6">
            <a:extLst>
              <a:ext uri="{FF2B5EF4-FFF2-40B4-BE49-F238E27FC236}">
                <a16:creationId xmlns:a16="http://schemas.microsoft.com/office/drawing/2014/main" id="{E96D6C36-6B9F-4244-BCE9-EC44CFB10249}"/>
              </a:ext>
            </a:extLst>
          </p:cNvPr>
          <p:cNvSpPr txBox="1"/>
          <p:nvPr/>
        </p:nvSpPr>
        <p:spPr>
          <a:xfrm>
            <a:off x="374626" y="28683"/>
            <a:ext cx="10755983" cy="584775"/>
          </a:xfrm>
          <a:prstGeom prst="rect">
            <a:avLst/>
          </a:prstGeom>
          <a:noFill/>
        </p:spPr>
        <p:txBody>
          <a:bodyPr wrap="square" rtlCol="0">
            <a:spAutoFit/>
          </a:bodyPr>
          <a:lstStyle/>
          <a:p>
            <a:pPr algn="ctr"/>
            <a:r>
              <a:rPr lang="fr-FR" sz="3200" b="1" dirty="0">
                <a:solidFill>
                  <a:schemeClr val="accent4">
                    <a:lumMod val="75000"/>
                  </a:schemeClr>
                </a:solidFill>
              </a:rPr>
              <a:t>Population concernée</a:t>
            </a:r>
          </a:p>
        </p:txBody>
      </p:sp>
    </p:spTree>
    <p:extLst>
      <p:ext uri="{BB962C8B-B14F-4D97-AF65-F5344CB8AC3E}">
        <p14:creationId xmlns:p14="http://schemas.microsoft.com/office/powerpoint/2010/main" val="324423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9447BCD-57B9-4FC9-B5E6-8E087C6C402A}"/>
              </a:ext>
            </a:extLst>
          </p:cNvPr>
          <p:cNvSpPr>
            <a:spLocks noGrp="1"/>
          </p:cNvSpPr>
          <p:nvPr>
            <p:ph type="title"/>
          </p:nvPr>
        </p:nvSpPr>
        <p:spPr>
          <a:xfrm>
            <a:off x="132270" y="810071"/>
            <a:ext cx="10695116" cy="1325562"/>
          </a:xfrm>
        </p:spPr>
        <p:txBody>
          <a:bodyPr>
            <a:normAutofit fontScale="90000"/>
          </a:bodyPr>
          <a:lstStyle/>
          <a:p>
            <a:pPr algn="ctr"/>
            <a:br>
              <a:rPr lang="fr-FR" sz="2400" dirty="0">
                <a:solidFill>
                  <a:schemeClr val="accent4">
                    <a:lumMod val="75000"/>
                  </a:schemeClr>
                </a:solidFill>
              </a:rPr>
            </a:br>
            <a:br>
              <a:rPr lang="fr-FR" sz="2400" dirty="0">
                <a:solidFill>
                  <a:schemeClr val="accent4">
                    <a:lumMod val="75000"/>
                  </a:schemeClr>
                </a:solidFill>
              </a:rPr>
            </a:br>
            <a:br>
              <a:rPr lang="fr-FR" sz="2400" dirty="0">
                <a:solidFill>
                  <a:schemeClr val="accent4">
                    <a:lumMod val="75000"/>
                  </a:schemeClr>
                </a:solidFill>
              </a:rPr>
            </a:br>
            <a:br>
              <a:rPr lang="fr-FR" sz="2400" dirty="0">
                <a:solidFill>
                  <a:schemeClr val="accent4">
                    <a:lumMod val="75000"/>
                  </a:schemeClr>
                </a:solidFill>
              </a:rPr>
            </a:br>
            <a:br>
              <a:rPr lang="fr-FR" sz="2400" dirty="0">
                <a:solidFill>
                  <a:schemeClr val="accent4">
                    <a:lumMod val="75000"/>
                  </a:schemeClr>
                </a:solidFill>
              </a:rPr>
            </a:br>
            <a:r>
              <a:rPr lang="fr-FR" sz="2400" dirty="0">
                <a:solidFill>
                  <a:schemeClr val="accent2">
                    <a:lumMod val="75000"/>
                  </a:schemeClr>
                </a:solidFill>
              </a:rPr>
              <a:t>Des professionnels de santé et des acteurs sanitaires et sociaux </a:t>
            </a:r>
            <a:br>
              <a:rPr lang="fr-FR" sz="4400" dirty="0">
                <a:solidFill>
                  <a:schemeClr val="accent4">
                    <a:lumMod val="75000"/>
                  </a:schemeClr>
                </a:solidFill>
              </a:rPr>
            </a:br>
            <a:endParaRPr lang="fr-FR" dirty="0"/>
          </a:p>
        </p:txBody>
      </p:sp>
      <p:sp>
        <p:nvSpPr>
          <p:cNvPr id="4" name="Espace réservé de la date 3">
            <a:extLst>
              <a:ext uri="{FF2B5EF4-FFF2-40B4-BE49-F238E27FC236}">
                <a16:creationId xmlns:a16="http://schemas.microsoft.com/office/drawing/2014/main" id="{CA663204-D2F1-415A-B6AB-C8636AE45939}"/>
              </a:ext>
            </a:extLst>
          </p:cNvPr>
          <p:cNvSpPr>
            <a:spLocks noGrp="1"/>
          </p:cNvSpPr>
          <p:nvPr>
            <p:ph type="dt" sz="half" idx="10"/>
          </p:nvPr>
        </p:nvSpPr>
        <p:spPr/>
        <p:txBody>
          <a:bodyPr/>
          <a:lstStyle/>
          <a:p>
            <a:r>
              <a:rPr lang="fr-FR"/>
              <a:t>24 novembre 2020</a:t>
            </a:r>
            <a:endParaRPr lang="en-US" dirty="0"/>
          </a:p>
        </p:txBody>
      </p:sp>
      <p:sp>
        <p:nvSpPr>
          <p:cNvPr id="5" name="Espace réservé du pied de page 4">
            <a:extLst>
              <a:ext uri="{FF2B5EF4-FFF2-40B4-BE49-F238E27FC236}">
                <a16:creationId xmlns:a16="http://schemas.microsoft.com/office/drawing/2014/main" id="{BE576754-BE68-49A8-9FD4-2858C97A9C20}"/>
              </a:ext>
            </a:extLst>
          </p:cNvPr>
          <p:cNvSpPr>
            <a:spLocks noGrp="1"/>
          </p:cNvSpPr>
          <p:nvPr>
            <p:ph type="ftr" sz="quarter" idx="11"/>
          </p:nvPr>
        </p:nvSpPr>
        <p:spPr/>
        <p:txBody>
          <a:bodyPr/>
          <a:lstStyle/>
          <a:p>
            <a:r>
              <a:rPr lang="fr-FR"/>
              <a:t>Présentation aux élus du Massif des Bauges</a:t>
            </a:r>
            <a:endParaRPr lang="en-US" dirty="0"/>
          </a:p>
        </p:txBody>
      </p:sp>
      <p:graphicFrame>
        <p:nvGraphicFramePr>
          <p:cNvPr id="36" name="Espace réservé du contenu 35">
            <a:extLst>
              <a:ext uri="{FF2B5EF4-FFF2-40B4-BE49-F238E27FC236}">
                <a16:creationId xmlns:a16="http://schemas.microsoft.com/office/drawing/2014/main" id="{D986CDC4-4259-4FCA-B06E-1696CF4733F5}"/>
              </a:ext>
            </a:extLst>
          </p:cNvPr>
          <p:cNvGraphicFramePr>
            <a:graphicFrameLocks noGrp="1"/>
          </p:cNvGraphicFramePr>
          <p:nvPr>
            <p:ph idx="1"/>
            <p:extLst>
              <p:ext uri="{D42A27DB-BD31-4B8C-83A1-F6EECF244321}">
                <p14:modId xmlns:p14="http://schemas.microsoft.com/office/powerpoint/2010/main" val="3886277905"/>
              </p:ext>
            </p:extLst>
          </p:nvPr>
        </p:nvGraphicFramePr>
        <p:xfrm>
          <a:off x="1261872" y="1828800"/>
          <a:ext cx="9098186"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1" name="ZoneTexte 30">
            <a:extLst>
              <a:ext uri="{FF2B5EF4-FFF2-40B4-BE49-F238E27FC236}">
                <a16:creationId xmlns:a16="http://schemas.microsoft.com/office/drawing/2014/main" id="{7DBD6321-8AE3-4BF8-944D-6A5659A04F02}"/>
              </a:ext>
            </a:extLst>
          </p:cNvPr>
          <p:cNvSpPr txBox="1"/>
          <p:nvPr/>
        </p:nvSpPr>
        <p:spPr>
          <a:xfrm>
            <a:off x="175097" y="174457"/>
            <a:ext cx="10652289" cy="923330"/>
          </a:xfrm>
          <a:prstGeom prst="rect">
            <a:avLst/>
          </a:prstGeom>
          <a:noFill/>
        </p:spPr>
        <p:txBody>
          <a:bodyPr wrap="square" rtlCol="0">
            <a:spAutoFit/>
          </a:bodyPr>
          <a:lstStyle/>
          <a:p>
            <a:endParaRPr lang="fr-FR" dirty="0">
              <a:solidFill>
                <a:schemeClr val="accent4">
                  <a:lumMod val="75000"/>
                </a:schemeClr>
              </a:solidFill>
            </a:endParaRPr>
          </a:p>
          <a:p>
            <a:br>
              <a:rPr lang="fr-FR" sz="1800" dirty="0">
                <a:solidFill>
                  <a:schemeClr val="accent4">
                    <a:lumMod val="75000"/>
                  </a:schemeClr>
                </a:solidFill>
              </a:rPr>
            </a:br>
            <a:endParaRPr lang="fr-FR" dirty="0"/>
          </a:p>
        </p:txBody>
      </p:sp>
      <p:sp>
        <p:nvSpPr>
          <p:cNvPr id="37" name="ZoneTexte 36">
            <a:extLst>
              <a:ext uri="{FF2B5EF4-FFF2-40B4-BE49-F238E27FC236}">
                <a16:creationId xmlns:a16="http://schemas.microsoft.com/office/drawing/2014/main" id="{C7A83A83-9794-473D-8E03-4C7BD5931D04}"/>
              </a:ext>
            </a:extLst>
          </p:cNvPr>
          <p:cNvSpPr txBox="1"/>
          <p:nvPr/>
        </p:nvSpPr>
        <p:spPr>
          <a:xfrm>
            <a:off x="433633" y="329938"/>
            <a:ext cx="10755983" cy="584775"/>
          </a:xfrm>
          <a:prstGeom prst="rect">
            <a:avLst/>
          </a:prstGeom>
          <a:noFill/>
        </p:spPr>
        <p:txBody>
          <a:bodyPr wrap="square" rtlCol="0">
            <a:spAutoFit/>
          </a:bodyPr>
          <a:lstStyle/>
          <a:p>
            <a:pPr algn="ctr"/>
            <a:r>
              <a:rPr lang="fr-FR" sz="3200" dirty="0">
                <a:solidFill>
                  <a:schemeClr val="accent4">
                    <a:lumMod val="75000"/>
                  </a:schemeClr>
                </a:solidFill>
              </a:rPr>
              <a:t>Les Professionnels de santé du massif</a:t>
            </a:r>
            <a:endParaRPr lang="fr-FR" sz="3200" b="1" dirty="0">
              <a:solidFill>
                <a:schemeClr val="accent4">
                  <a:lumMod val="75000"/>
                </a:schemeClr>
              </a:solidFill>
            </a:endParaRPr>
          </a:p>
        </p:txBody>
      </p:sp>
    </p:spTree>
    <p:extLst>
      <p:ext uri="{BB962C8B-B14F-4D97-AF65-F5344CB8AC3E}">
        <p14:creationId xmlns:p14="http://schemas.microsoft.com/office/powerpoint/2010/main" val="2714925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7E7C2BFC-3B63-4BB7-B208-BCAEACB52E9E}"/>
              </a:ext>
            </a:extLst>
          </p:cNvPr>
          <p:cNvSpPr>
            <a:spLocks noGrp="1"/>
          </p:cNvSpPr>
          <p:nvPr>
            <p:ph type="dt" sz="half" idx="10"/>
          </p:nvPr>
        </p:nvSpPr>
        <p:spPr/>
        <p:txBody>
          <a:bodyPr/>
          <a:lstStyle/>
          <a:p>
            <a:r>
              <a:rPr lang="fr-FR"/>
              <a:t>24 novembre 2020</a:t>
            </a:r>
            <a:endParaRPr lang="en-US" dirty="0"/>
          </a:p>
        </p:txBody>
      </p:sp>
      <p:sp>
        <p:nvSpPr>
          <p:cNvPr id="4" name="Espace réservé du pied de page 3">
            <a:extLst>
              <a:ext uri="{FF2B5EF4-FFF2-40B4-BE49-F238E27FC236}">
                <a16:creationId xmlns:a16="http://schemas.microsoft.com/office/drawing/2014/main" id="{C47B7E04-4CE7-4322-88B6-F06164A57ACB}"/>
              </a:ext>
            </a:extLst>
          </p:cNvPr>
          <p:cNvSpPr>
            <a:spLocks noGrp="1"/>
          </p:cNvSpPr>
          <p:nvPr>
            <p:ph type="ftr" sz="quarter" idx="11"/>
          </p:nvPr>
        </p:nvSpPr>
        <p:spPr/>
        <p:txBody>
          <a:bodyPr/>
          <a:lstStyle/>
          <a:p>
            <a:r>
              <a:rPr lang="fr-FR"/>
              <a:t>Présentation aux élus du Massif des Bauges</a:t>
            </a:r>
            <a:endParaRPr lang="en-US" dirty="0"/>
          </a:p>
        </p:txBody>
      </p:sp>
      <p:sp>
        <p:nvSpPr>
          <p:cNvPr id="5" name="Titre 4">
            <a:extLst>
              <a:ext uri="{FF2B5EF4-FFF2-40B4-BE49-F238E27FC236}">
                <a16:creationId xmlns:a16="http://schemas.microsoft.com/office/drawing/2014/main" id="{98FE2CFA-EBCB-4649-81A2-5CE6DEDFED09}"/>
              </a:ext>
            </a:extLst>
          </p:cNvPr>
          <p:cNvSpPr txBox="1">
            <a:spLocks noGrp="1"/>
          </p:cNvSpPr>
          <p:nvPr>
            <p:ph type="title"/>
          </p:nvPr>
        </p:nvSpPr>
        <p:spPr>
          <a:xfrm>
            <a:off x="1262063" y="-119038"/>
            <a:ext cx="9691687" cy="1809726"/>
          </a:xfrm>
          <a:prstGeom prst="rect">
            <a:avLst/>
          </a:prstGeom>
          <a:noFill/>
        </p:spPr>
        <p:txBody>
          <a:bodyPr wrap="square" rtlCol="0">
            <a:spAutoFit/>
          </a:bodyPr>
          <a:lstStyle/>
          <a:p>
            <a:endParaRPr lang="fr-FR" sz="1800" dirty="0">
              <a:solidFill>
                <a:schemeClr val="accent4">
                  <a:lumMod val="75000"/>
                </a:schemeClr>
              </a:solidFill>
            </a:endParaRPr>
          </a:p>
          <a:p>
            <a:endParaRPr lang="fr-FR" dirty="0">
              <a:solidFill>
                <a:schemeClr val="accent4">
                  <a:lumMod val="75000"/>
                </a:schemeClr>
              </a:solidFill>
            </a:endParaRPr>
          </a:p>
          <a:p>
            <a:br>
              <a:rPr lang="fr-FR" sz="1800" dirty="0">
                <a:solidFill>
                  <a:schemeClr val="accent4">
                    <a:lumMod val="75000"/>
                  </a:schemeClr>
                </a:solidFill>
              </a:rPr>
            </a:br>
            <a:endParaRPr lang="fr-FR" dirty="0"/>
          </a:p>
        </p:txBody>
      </p:sp>
      <p:graphicFrame>
        <p:nvGraphicFramePr>
          <p:cNvPr id="9" name="Diagramme 8">
            <a:extLst>
              <a:ext uri="{FF2B5EF4-FFF2-40B4-BE49-F238E27FC236}">
                <a16:creationId xmlns:a16="http://schemas.microsoft.com/office/drawing/2014/main" id="{37C2507D-C6B4-43B1-8652-A163861E5CA7}"/>
              </a:ext>
            </a:extLst>
          </p:cNvPr>
          <p:cNvGraphicFramePr/>
          <p:nvPr>
            <p:extLst>
              <p:ext uri="{D42A27DB-BD31-4B8C-83A1-F6EECF244321}">
                <p14:modId xmlns:p14="http://schemas.microsoft.com/office/powerpoint/2010/main" val="2270070934"/>
              </p:ext>
            </p:extLst>
          </p:nvPr>
        </p:nvGraphicFramePr>
        <p:xfrm>
          <a:off x="170680" y="0"/>
          <a:ext cx="11089934" cy="70583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ZoneTexte 9">
            <a:extLst>
              <a:ext uri="{FF2B5EF4-FFF2-40B4-BE49-F238E27FC236}">
                <a16:creationId xmlns:a16="http://schemas.microsoft.com/office/drawing/2014/main" id="{CCEC47C2-7FDF-4019-81D1-85AC43929D90}"/>
              </a:ext>
            </a:extLst>
          </p:cNvPr>
          <p:cNvSpPr txBox="1"/>
          <p:nvPr/>
        </p:nvSpPr>
        <p:spPr>
          <a:xfrm>
            <a:off x="433633" y="329938"/>
            <a:ext cx="10755983" cy="584775"/>
          </a:xfrm>
          <a:prstGeom prst="rect">
            <a:avLst/>
          </a:prstGeom>
          <a:noFill/>
        </p:spPr>
        <p:txBody>
          <a:bodyPr wrap="square" rtlCol="0">
            <a:spAutoFit/>
          </a:bodyPr>
          <a:lstStyle/>
          <a:p>
            <a:pPr algn="ctr"/>
            <a:r>
              <a:rPr lang="fr-FR" sz="3200" b="1" dirty="0">
                <a:solidFill>
                  <a:schemeClr val="accent4">
                    <a:lumMod val="75000"/>
                  </a:schemeClr>
                </a:solidFill>
              </a:rPr>
              <a:t>Historique </a:t>
            </a:r>
          </a:p>
        </p:txBody>
      </p:sp>
    </p:spTree>
    <p:extLst>
      <p:ext uri="{BB962C8B-B14F-4D97-AF65-F5344CB8AC3E}">
        <p14:creationId xmlns:p14="http://schemas.microsoft.com/office/powerpoint/2010/main" val="2498376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graphicEl>
                                              <a:dgm id="{4234C4A0-B094-424D-B1B8-CF2DBC376CC5}"/>
                                            </p:graphicEl>
                                          </p:spTgt>
                                        </p:tgtEl>
                                        <p:attrNameLst>
                                          <p:attrName>style.visibility</p:attrName>
                                        </p:attrNameLst>
                                      </p:cBhvr>
                                      <p:to>
                                        <p:strVal val="visible"/>
                                      </p:to>
                                    </p:set>
                                    <p:animEffect transition="in" filter="fade">
                                      <p:cBhvr>
                                        <p:cTn id="7" dur="500"/>
                                        <p:tgtEl>
                                          <p:spTgt spid="9">
                                            <p:graphicEl>
                                              <a:dgm id="{4234C4A0-B094-424D-B1B8-CF2DBC376CC5}"/>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graphicEl>
                                              <a:dgm id="{49B8DDAF-14E3-42A5-8029-0E887683138C}"/>
                                            </p:graphicEl>
                                          </p:spTgt>
                                        </p:tgtEl>
                                        <p:attrNameLst>
                                          <p:attrName>style.visibility</p:attrName>
                                        </p:attrNameLst>
                                      </p:cBhvr>
                                      <p:to>
                                        <p:strVal val="visible"/>
                                      </p:to>
                                    </p:set>
                                    <p:animEffect transition="in" filter="fade">
                                      <p:cBhvr>
                                        <p:cTn id="12" dur="500"/>
                                        <p:tgtEl>
                                          <p:spTgt spid="9">
                                            <p:graphicEl>
                                              <a:dgm id="{49B8DDAF-14E3-42A5-8029-0E887683138C}"/>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graphicEl>
                                              <a:dgm id="{712AE259-055D-417E-87F4-6ADEBAA18DAA}"/>
                                            </p:graphicEl>
                                          </p:spTgt>
                                        </p:tgtEl>
                                        <p:attrNameLst>
                                          <p:attrName>style.visibility</p:attrName>
                                        </p:attrNameLst>
                                      </p:cBhvr>
                                      <p:to>
                                        <p:strVal val="visible"/>
                                      </p:to>
                                    </p:set>
                                    <p:animEffect transition="in" filter="fade">
                                      <p:cBhvr>
                                        <p:cTn id="15" dur="500"/>
                                        <p:tgtEl>
                                          <p:spTgt spid="9">
                                            <p:graphicEl>
                                              <a:dgm id="{712AE259-055D-417E-87F4-6ADEBAA18DAA}"/>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graphicEl>
                                              <a:dgm id="{9EC8ACA4-F88F-4D36-ADD1-6FFCC4CDE34D}"/>
                                            </p:graphicEl>
                                          </p:spTgt>
                                        </p:tgtEl>
                                        <p:attrNameLst>
                                          <p:attrName>style.visibility</p:attrName>
                                        </p:attrNameLst>
                                      </p:cBhvr>
                                      <p:to>
                                        <p:strVal val="visible"/>
                                      </p:to>
                                    </p:set>
                                    <p:animEffect transition="in" filter="fade">
                                      <p:cBhvr>
                                        <p:cTn id="20" dur="500"/>
                                        <p:tgtEl>
                                          <p:spTgt spid="9">
                                            <p:graphicEl>
                                              <a:dgm id="{9EC8ACA4-F88F-4D36-ADD1-6FFCC4CDE34D}"/>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
                                            <p:graphicEl>
                                              <a:dgm id="{F0D818E4-C149-48A8-BFB9-82C56056F374}"/>
                                            </p:graphicEl>
                                          </p:spTgt>
                                        </p:tgtEl>
                                        <p:attrNameLst>
                                          <p:attrName>style.visibility</p:attrName>
                                        </p:attrNameLst>
                                      </p:cBhvr>
                                      <p:to>
                                        <p:strVal val="visible"/>
                                      </p:to>
                                    </p:set>
                                    <p:animEffect transition="in" filter="fade">
                                      <p:cBhvr>
                                        <p:cTn id="23" dur="500"/>
                                        <p:tgtEl>
                                          <p:spTgt spid="9">
                                            <p:graphicEl>
                                              <a:dgm id="{F0D818E4-C149-48A8-BFB9-82C56056F374}"/>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9">
                                            <p:graphicEl>
                                              <a:dgm id="{080A8734-B4B9-4C92-8577-AAE933F298D9}"/>
                                            </p:graphicEl>
                                          </p:spTgt>
                                        </p:tgtEl>
                                        <p:attrNameLst>
                                          <p:attrName>style.visibility</p:attrName>
                                        </p:attrNameLst>
                                      </p:cBhvr>
                                      <p:to>
                                        <p:strVal val="visible"/>
                                      </p:to>
                                    </p:set>
                                    <p:animEffect transition="in" filter="fade">
                                      <p:cBhvr>
                                        <p:cTn id="28" dur="500"/>
                                        <p:tgtEl>
                                          <p:spTgt spid="9">
                                            <p:graphicEl>
                                              <a:dgm id="{080A8734-B4B9-4C92-8577-AAE933F298D9}"/>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9">
                                            <p:graphicEl>
                                              <a:dgm id="{B0EEBE0A-6AB6-4736-B2B1-864C4553DEE6}"/>
                                            </p:graphicEl>
                                          </p:spTgt>
                                        </p:tgtEl>
                                        <p:attrNameLst>
                                          <p:attrName>style.visibility</p:attrName>
                                        </p:attrNameLst>
                                      </p:cBhvr>
                                      <p:to>
                                        <p:strVal val="visible"/>
                                      </p:to>
                                    </p:set>
                                    <p:animEffect transition="in" filter="fade">
                                      <p:cBhvr>
                                        <p:cTn id="31" dur="500"/>
                                        <p:tgtEl>
                                          <p:spTgt spid="9">
                                            <p:graphicEl>
                                              <a:dgm id="{B0EEBE0A-6AB6-4736-B2B1-864C4553DEE6}"/>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9">
                                            <p:graphicEl>
                                              <a:dgm id="{164F3BD8-3782-4250-8F93-98413DD66042}"/>
                                            </p:graphicEl>
                                          </p:spTgt>
                                        </p:tgtEl>
                                        <p:attrNameLst>
                                          <p:attrName>style.visibility</p:attrName>
                                        </p:attrNameLst>
                                      </p:cBhvr>
                                      <p:to>
                                        <p:strVal val="visible"/>
                                      </p:to>
                                    </p:set>
                                    <p:animEffect transition="in" filter="fade">
                                      <p:cBhvr>
                                        <p:cTn id="36" dur="500"/>
                                        <p:tgtEl>
                                          <p:spTgt spid="9">
                                            <p:graphicEl>
                                              <a:dgm id="{164F3BD8-3782-4250-8F93-98413DD66042}"/>
                                            </p:graphic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9">
                                            <p:graphicEl>
                                              <a:dgm id="{F78A5038-3419-470E-A055-0D51E60F63E1}"/>
                                            </p:graphicEl>
                                          </p:spTgt>
                                        </p:tgtEl>
                                        <p:attrNameLst>
                                          <p:attrName>style.visibility</p:attrName>
                                        </p:attrNameLst>
                                      </p:cBhvr>
                                      <p:to>
                                        <p:strVal val="visible"/>
                                      </p:to>
                                    </p:set>
                                    <p:animEffect transition="in" filter="fade">
                                      <p:cBhvr>
                                        <p:cTn id="39" dur="500"/>
                                        <p:tgtEl>
                                          <p:spTgt spid="9">
                                            <p:graphicEl>
                                              <a:dgm id="{F78A5038-3419-470E-A055-0D51E60F63E1}"/>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9">
                                            <p:graphicEl>
                                              <a:dgm id="{F940673B-85DD-4AAD-BF06-E8EEC92FBEE6}"/>
                                            </p:graphicEl>
                                          </p:spTgt>
                                        </p:tgtEl>
                                        <p:attrNameLst>
                                          <p:attrName>style.visibility</p:attrName>
                                        </p:attrNameLst>
                                      </p:cBhvr>
                                      <p:to>
                                        <p:strVal val="visible"/>
                                      </p:to>
                                    </p:set>
                                    <p:animEffect transition="in" filter="fade">
                                      <p:cBhvr>
                                        <p:cTn id="44" dur="500"/>
                                        <p:tgtEl>
                                          <p:spTgt spid="9">
                                            <p:graphicEl>
                                              <a:dgm id="{F940673B-85DD-4AAD-BF06-E8EEC92FBEE6}"/>
                                            </p:graphic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9">
                                            <p:graphicEl>
                                              <a:dgm id="{B069A415-F145-450D-83DC-E568F3F859F4}"/>
                                            </p:graphicEl>
                                          </p:spTgt>
                                        </p:tgtEl>
                                        <p:attrNameLst>
                                          <p:attrName>style.visibility</p:attrName>
                                        </p:attrNameLst>
                                      </p:cBhvr>
                                      <p:to>
                                        <p:strVal val="visible"/>
                                      </p:to>
                                    </p:set>
                                    <p:animEffect transition="in" filter="fade">
                                      <p:cBhvr>
                                        <p:cTn id="47" dur="500"/>
                                        <p:tgtEl>
                                          <p:spTgt spid="9">
                                            <p:graphicEl>
                                              <a:dgm id="{B069A415-F145-450D-83DC-E568F3F859F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on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879A80F2-1E81-4211-AF6E-AF2C7E9E7CC1}"/>
              </a:ext>
            </a:extLst>
          </p:cNvPr>
          <p:cNvSpPr>
            <a:spLocks noGrp="1"/>
          </p:cNvSpPr>
          <p:nvPr>
            <p:ph type="dt" sz="half" idx="10"/>
          </p:nvPr>
        </p:nvSpPr>
        <p:spPr/>
        <p:txBody>
          <a:bodyPr/>
          <a:lstStyle/>
          <a:p>
            <a:r>
              <a:rPr lang="fr-FR"/>
              <a:t>24 novembre 2020</a:t>
            </a:r>
            <a:endParaRPr lang="en-US" dirty="0"/>
          </a:p>
        </p:txBody>
      </p:sp>
      <p:sp>
        <p:nvSpPr>
          <p:cNvPr id="3" name="Espace réservé du pied de page 2">
            <a:extLst>
              <a:ext uri="{FF2B5EF4-FFF2-40B4-BE49-F238E27FC236}">
                <a16:creationId xmlns:a16="http://schemas.microsoft.com/office/drawing/2014/main" id="{C8F9917B-6609-45CC-9918-2EAE34A5E52B}"/>
              </a:ext>
            </a:extLst>
          </p:cNvPr>
          <p:cNvSpPr>
            <a:spLocks noGrp="1"/>
          </p:cNvSpPr>
          <p:nvPr>
            <p:ph type="ftr" sz="quarter" idx="11"/>
          </p:nvPr>
        </p:nvSpPr>
        <p:spPr/>
        <p:txBody>
          <a:bodyPr/>
          <a:lstStyle/>
          <a:p>
            <a:r>
              <a:rPr lang="fr-FR"/>
              <a:t>Présentation aux élus du Massif des Bauges</a:t>
            </a:r>
            <a:endParaRPr lang="en-US" dirty="0"/>
          </a:p>
        </p:txBody>
      </p:sp>
      <p:sp>
        <p:nvSpPr>
          <p:cNvPr id="4" name="ZoneTexte 3">
            <a:extLst>
              <a:ext uri="{FF2B5EF4-FFF2-40B4-BE49-F238E27FC236}">
                <a16:creationId xmlns:a16="http://schemas.microsoft.com/office/drawing/2014/main" id="{A06EAA44-8BBF-40D9-AC38-CBACE7ACE388}"/>
              </a:ext>
            </a:extLst>
          </p:cNvPr>
          <p:cNvSpPr txBox="1"/>
          <p:nvPr/>
        </p:nvSpPr>
        <p:spPr>
          <a:xfrm>
            <a:off x="433633" y="329938"/>
            <a:ext cx="10755983" cy="584775"/>
          </a:xfrm>
          <a:prstGeom prst="rect">
            <a:avLst/>
          </a:prstGeom>
          <a:noFill/>
        </p:spPr>
        <p:txBody>
          <a:bodyPr wrap="square" rtlCol="0">
            <a:spAutoFit/>
          </a:bodyPr>
          <a:lstStyle/>
          <a:p>
            <a:pPr algn="ctr"/>
            <a:r>
              <a:rPr lang="fr-FR" sz="3200" dirty="0">
                <a:solidFill>
                  <a:schemeClr val="accent4">
                    <a:lumMod val="75000"/>
                  </a:schemeClr>
                </a:solidFill>
              </a:rPr>
              <a:t>Les Groupes de travail: </a:t>
            </a:r>
            <a:r>
              <a:rPr lang="fr-FR" sz="3200" b="1" dirty="0">
                <a:solidFill>
                  <a:schemeClr val="accent4">
                    <a:lumMod val="75000"/>
                  </a:schemeClr>
                </a:solidFill>
              </a:rPr>
              <a:t>ASSOCIATION</a:t>
            </a:r>
          </a:p>
        </p:txBody>
      </p:sp>
      <p:graphicFrame>
        <p:nvGraphicFramePr>
          <p:cNvPr id="11" name="Diagramme 10">
            <a:extLst>
              <a:ext uri="{FF2B5EF4-FFF2-40B4-BE49-F238E27FC236}">
                <a16:creationId xmlns:a16="http://schemas.microsoft.com/office/drawing/2014/main" id="{806E5889-3CB4-4FC2-8D66-34957BE3B22C}"/>
              </a:ext>
            </a:extLst>
          </p:cNvPr>
          <p:cNvGraphicFramePr/>
          <p:nvPr>
            <p:extLst>
              <p:ext uri="{D42A27DB-BD31-4B8C-83A1-F6EECF244321}">
                <p14:modId xmlns:p14="http://schemas.microsoft.com/office/powerpoint/2010/main" val="1479857740"/>
              </p:ext>
            </p:extLst>
          </p:nvPr>
        </p:nvGraphicFramePr>
        <p:xfrm>
          <a:off x="183982" y="1003042"/>
          <a:ext cx="11029360" cy="61247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Ellipse 7">
            <a:extLst>
              <a:ext uri="{FF2B5EF4-FFF2-40B4-BE49-F238E27FC236}">
                <a16:creationId xmlns:a16="http://schemas.microsoft.com/office/drawing/2014/main" id="{A8DD061D-E21B-4BB8-8030-973E17E878A9}"/>
              </a:ext>
            </a:extLst>
          </p:cNvPr>
          <p:cNvSpPr/>
          <p:nvPr/>
        </p:nvSpPr>
        <p:spPr>
          <a:xfrm>
            <a:off x="577707" y="1517346"/>
            <a:ext cx="2818615" cy="1553066"/>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solidFill>
                  <a:schemeClr val="bg1"/>
                </a:solidFill>
              </a:rPr>
              <a:t>ASSOCIATION?     </a:t>
            </a:r>
          </a:p>
        </p:txBody>
      </p:sp>
      <p:sp>
        <p:nvSpPr>
          <p:cNvPr id="9" name="Ellipse 8">
            <a:extLst>
              <a:ext uri="{FF2B5EF4-FFF2-40B4-BE49-F238E27FC236}">
                <a16:creationId xmlns:a16="http://schemas.microsoft.com/office/drawing/2014/main" id="{893A6F5E-5209-4638-B7C4-A461B7780E8C}"/>
              </a:ext>
            </a:extLst>
          </p:cNvPr>
          <p:cNvSpPr/>
          <p:nvPr/>
        </p:nvSpPr>
        <p:spPr>
          <a:xfrm>
            <a:off x="4409388" y="1587820"/>
            <a:ext cx="2818615" cy="1553066"/>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solidFill>
                  <a:schemeClr val="bg1"/>
                </a:solidFill>
              </a:rPr>
              <a:t>          GCS?</a:t>
            </a:r>
          </a:p>
        </p:txBody>
      </p:sp>
      <p:sp>
        <p:nvSpPr>
          <p:cNvPr id="10" name="Ellipse 9">
            <a:extLst>
              <a:ext uri="{FF2B5EF4-FFF2-40B4-BE49-F238E27FC236}">
                <a16:creationId xmlns:a16="http://schemas.microsoft.com/office/drawing/2014/main" id="{C567D3C2-AF1A-4FE1-A863-4003AFE63979}"/>
              </a:ext>
            </a:extLst>
          </p:cNvPr>
          <p:cNvSpPr/>
          <p:nvPr/>
        </p:nvSpPr>
        <p:spPr>
          <a:xfrm>
            <a:off x="8241069" y="1587820"/>
            <a:ext cx="2818615" cy="1553066"/>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bg1"/>
                </a:solidFill>
              </a:rPr>
              <a:t>…?     </a:t>
            </a:r>
          </a:p>
        </p:txBody>
      </p:sp>
      <p:sp>
        <p:nvSpPr>
          <p:cNvPr id="18" name="Triangle isocèle 17">
            <a:extLst>
              <a:ext uri="{FF2B5EF4-FFF2-40B4-BE49-F238E27FC236}">
                <a16:creationId xmlns:a16="http://schemas.microsoft.com/office/drawing/2014/main" id="{B5D46DE0-97DF-4739-9247-6442DAD7C4BF}"/>
              </a:ext>
            </a:extLst>
          </p:cNvPr>
          <p:cNvSpPr/>
          <p:nvPr/>
        </p:nvSpPr>
        <p:spPr>
          <a:xfrm>
            <a:off x="5316717" y="6019800"/>
            <a:ext cx="471341" cy="8382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18">
            <a:extLst>
              <a:ext uri="{FF2B5EF4-FFF2-40B4-BE49-F238E27FC236}">
                <a16:creationId xmlns:a16="http://schemas.microsoft.com/office/drawing/2014/main" id="{71864A7A-7B9D-4E21-A7A9-6BB20BE84AED}"/>
              </a:ext>
            </a:extLst>
          </p:cNvPr>
          <p:cNvSpPr/>
          <p:nvPr/>
        </p:nvSpPr>
        <p:spPr>
          <a:xfrm rot="21219408">
            <a:off x="641023" y="5765404"/>
            <a:ext cx="9822730" cy="1791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ZoneTexte 19">
            <a:extLst>
              <a:ext uri="{FF2B5EF4-FFF2-40B4-BE49-F238E27FC236}">
                <a16:creationId xmlns:a16="http://schemas.microsoft.com/office/drawing/2014/main" id="{161BD684-357A-47A6-B069-C951329EC215}"/>
              </a:ext>
            </a:extLst>
          </p:cNvPr>
          <p:cNvSpPr txBox="1"/>
          <p:nvPr/>
        </p:nvSpPr>
        <p:spPr>
          <a:xfrm>
            <a:off x="1129779" y="4081486"/>
            <a:ext cx="1788420" cy="369332"/>
          </a:xfrm>
          <a:prstGeom prst="rect">
            <a:avLst/>
          </a:prstGeom>
          <a:noFill/>
          <a:ln w="38100">
            <a:solidFill>
              <a:schemeClr val="accent3">
                <a:lumMod val="75000"/>
              </a:schemeClr>
            </a:solidFill>
          </a:ln>
        </p:spPr>
        <p:txBody>
          <a:bodyPr wrap="square" rtlCol="0">
            <a:spAutoFit/>
          </a:bodyPr>
          <a:lstStyle/>
          <a:p>
            <a:pPr algn="ctr"/>
            <a:r>
              <a:rPr lang="fr-FR" dirty="0"/>
              <a:t>Responsabilité</a:t>
            </a:r>
          </a:p>
        </p:txBody>
      </p:sp>
      <p:sp>
        <p:nvSpPr>
          <p:cNvPr id="21" name="ZoneTexte 20">
            <a:extLst>
              <a:ext uri="{FF2B5EF4-FFF2-40B4-BE49-F238E27FC236}">
                <a16:creationId xmlns:a16="http://schemas.microsoft.com/office/drawing/2014/main" id="{D2725D1D-0311-430C-96F9-48605985333B}"/>
              </a:ext>
            </a:extLst>
          </p:cNvPr>
          <p:cNvSpPr txBox="1"/>
          <p:nvPr/>
        </p:nvSpPr>
        <p:spPr>
          <a:xfrm>
            <a:off x="1204641" y="5180554"/>
            <a:ext cx="1800486" cy="646331"/>
          </a:xfrm>
          <a:prstGeom prst="rect">
            <a:avLst/>
          </a:prstGeom>
          <a:noFill/>
          <a:ln w="38100">
            <a:solidFill>
              <a:schemeClr val="accent3">
                <a:lumMod val="75000"/>
              </a:schemeClr>
            </a:solidFill>
          </a:ln>
        </p:spPr>
        <p:txBody>
          <a:bodyPr wrap="square" rtlCol="0">
            <a:spAutoFit/>
          </a:bodyPr>
          <a:lstStyle/>
          <a:p>
            <a:pPr algn="ctr"/>
            <a:r>
              <a:rPr lang="fr-FR" dirty="0"/>
              <a:t>Professionnels médicaux</a:t>
            </a:r>
          </a:p>
        </p:txBody>
      </p:sp>
      <p:sp>
        <p:nvSpPr>
          <p:cNvPr id="22" name="ZoneTexte 21">
            <a:extLst>
              <a:ext uri="{FF2B5EF4-FFF2-40B4-BE49-F238E27FC236}">
                <a16:creationId xmlns:a16="http://schemas.microsoft.com/office/drawing/2014/main" id="{417BD251-9F6A-4CE7-9858-AA54083BEB5B}"/>
              </a:ext>
            </a:extLst>
          </p:cNvPr>
          <p:cNvSpPr txBox="1"/>
          <p:nvPr/>
        </p:nvSpPr>
        <p:spPr>
          <a:xfrm>
            <a:off x="3547661" y="4848510"/>
            <a:ext cx="1704932" cy="369332"/>
          </a:xfrm>
          <a:prstGeom prst="rect">
            <a:avLst/>
          </a:prstGeom>
          <a:noFill/>
          <a:ln w="38100">
            <a:solidFill>
              <a:schemeClr val="accent3">
                <a:lumMod val="75000"/>
              </a:schemeClr>
            </a:solidFill>
          </a:ln>
        </p:spPr>
        <p:txBody>
          <a:bodyPr wrap="square" rtlCol="0">
            <a:spAutoFit/>
          </a:bodyPr>
          <a:lstStyle/>
          <a:p>
            <a:pPr algn="ctr"/>
            <a:r>
              <a:rPr lang="fr-FR" dirty="0"/>
              <a:t>Equipements</a:t>
            </a:r>
          </a:p>
        </p:txBody>
      </p:sp>
      <p:sp>
        <p:nvSpPr>
          <p:cNvPr id="23" name="ZoneTexte 22">
            <a:extLst>
              <a:ext uri="{FF2B5EF4-FFF2-40B4-BE49-F238E27FC236}">
                <a16:creationId xmlns:a16="http://schemas.microsoft.com/office/drawing/2014/main" id="{7794545E-7B57-472C-8C12-7971C3AF5E89}"/>
              </a:ext>
            </a:extLst>
          </p:cNvPr>
          <p:cNvSpPr txBox="1"/>
          <p:nvPr/>
        </p:nvSpPr>
        <p:spPr>
          <a:xfrm>
            <a:off x="6718987" y="3669663"/>
            <a:ext cx="1704932" cy="369332"/>
          </a:xfrm>
          <a:prstGeom prst="rect">
            <a:avLst/>
          </a:prstGeom>
          <a:noFill/>
          <a:ln w="38100">
            <a:solidFill>
              <a:schemeClr val="accent3">
                <a:lumMod val="75000"/>
              </a:schemeClr>
            </a:solidFill>
          </a:ln>
        </p:spPr>
        <p:txBody>
          <a:bodyPr wrap="square" rtlCol="0">
            <a:spAutoFit/>
          </a:bodyPr>
          <a:lstStyle/>
          <a:p>
            <a:pPr algn="ctr"/>
            <a:r>
              <a:rPr lang="fr-FR" dirty="0"/>
              <a:t>Rémunération</a:t>
            </a:r>
          </a:p>
        </p:txBody>
      </p:sp>
      <p:sp>
        <p:nvSpPr>
          <p:cNvPr id="24" name="ZoneTexte 23">
            <a:extLst>
              <a:ext uri="{FF2B5EF4-FFF2-40B4-BE49-F238E27FC236}">
                <a16:creationId xmlns:a16="http://schemas.microsoft.com/office/drawing/2014/main" id="{6A0FBCEA-133E-4CFB-8482-214080595F95}"/>
              </a:ext>
            </a:extLst>
          </p:cNvPr>
          <p:cNvSpPr txBox="1"/>
          <p:nvPr/>
        </p:nvSpPr>
        <p:spPr>
          <a:xfrm>
            <a:off x="8484124" y="4294212"/>
            <a:ext cx="1875479" cy="646331"/>
          </a:xfrm>
          <a:prstGeom prst="rect">
            <a:avLst/>
          </a:prstGeom>
          <a:noFill/>
          <a:ln w="38100">
            <a:solidFill>
              <a:schemeClr val="accent3">
                <a:lumMod val="75000"/>
              </a:schemeClr>
            </a:solidFill>
          </a:ln>
        </p:spPr>
        <p:txBody>
          <a:bodyPr wrap="square" rtlCol="0">
            <a:spAutoFit/>
          </a:bodyPr>
          <a:lstStyle/>
          <a:p>
            <a:pPr algn="ctr"/>
            <a:r>
              <a:rPr lang="fr-FR" dirty="0"/>
              <a:t>Professionnels non médicaux</a:t>
            </a:r>
          </a:p>
        </p:txBody>
      </p:sp>
      <p:sp>
        <p:nvSpPr>
          <p:cNvPr id="25" name="ZoneTexte 24">
            <a:extLst>
              <a:ext uri="{FF2B5EF4-FFF2-40B4-BE49-F238E27FC236}">
                <a16:creationId xmlns:a16="http://schemas.microsoft.com/office/drawing/2014/main" id="{D599F7B1-EC31-4A3A-90E7-02F79D87B51C}"/>
              </a:ext>
            </a:extLst>
          </p:cNvPr>
          <p:cNvSpPr txBox="1"/>
          <p:nvPr/>
        </p:nvSpPr>
        <p:spPr>
          <a:xfrm>
            <a:off x="6206845" y="4710010"/>
            <a:ext cx="1704932" cy="646331"/>
          </a:xfrm>
          <a:prstGeom prst="rect">
            <a:avLst/>
          </a:prstGeom>
          <a:noFill/>
          <a:ln w="38100">
            <a:solidFill>
              <a:schemeClr val="accent3">
                <a:lumMod val="75000"/>
              </a:schemeClr>
            </a:solidFill>
          </a:ln>
        </p:spPr>
        <p:txBody>
          <a:bodyPr wrap="square" rtlCol="0">
            <a:spAutoFit/>
          </a:bodyPr>
          <a:lstStyle/>
          <a:p>
            <a:pPr algn="ctr"/>
            <a:r>
              <a:rPr lang="fr-FR" dirty="0"/>
              <a:t>Acteurs non professionnels</a:t>
            </a:r>
          </a:p>
        </p:txBody>
      </p:sp>
      <p:sp>
        <p:nvSpPr>
          <p:cNvPr id="26" name="ZoneTexte 25">
            <a:extLst>
              <a:ext uri="{FF2B5EF4-FFF2-40B4-BE49-F238E27FC236}">
                <a16:creationId xmlns:a16="http://schemas.microsoft.com/office/drawing/2014/main" id="{424F67BF-BD98-4CD7-873D-2AF3D70E2985}"/>
              </a:ext>
            </a:extLst>
          </p:cNvPr>
          <p:cNvSpPr txBox="1"/>
          <p:nvPr/>
        </p:nvSpPr>
        <p:spPr>
          <a:xfrm>
            <a:off x="3929565" y="3737622"/>
            <a:ext cx="1704932" cy="646331"/>
          </a:xfrm>
          <a:prstGeom prst="rect">
            <a:avLst/>
          </a:prstGeom>
          <a:noFill/>
          <a:ln w="38100">
            <a:solidFill>
              <a:schemeClr val="accent3">
                <a:lumMod val="75000"/>
              </a:schemeClr>
            </a:solidFill>
          </a:ln>
        </p:spPr>
        <p:txBody>
          <a:bodyPr wrap="square" rtlCol="0">
            <a:spAutoFit/>
          </a:bodyPr>
          <a:lstStyle/>
          <a:p>
            <a:pPr algn="ctr"/>
            <a:r>
              <a:rPr lang="fr-FR" dirty="0"/>
              <a:t>Gouvernance des actions</a:t>
            </a:r>
          </a:p>
        </p:txBody>
      </p:sp>
      <p:sp>
        <p:nvSpPr>
          <p:cNvPr id="27" name="ZoneTexte 26">
            <a:extLst>
              <a:ext uri="{FF2B5EF4-FFF2-40B4-BE49-F238E27FC236}">
                <a16:creationId xmlns:a16="http://schemas.microsoft.com/office/drawing/2014/main" id="{32A94083-973B-4FE5-B6B5-BDD4FC61CA41}"/>
              </a:ext>
            </a:extLst>
          </p:cNvPr>
          <p:cNvSpPr txBox="1"/>
          <p:nvPr/>
        </p:nvSpPr>
        <p:spPr>
          <a:xfrm>
            <a:off x="9117039" y="3366637"/>
            <a:ext cx="1704932" cy="369332"/>
          </a:xfrm>
          <a:prstGeom prst="rect">
            <a:avLst/>
          </a:prstGeom>
          <a:noFill/>
          <a:ln w="38100">
            <a:solidFill>
              <a:schemeClr val="accent3">
                <a:lumMod val="75000"/>
              </a:schemeClr>
            </a:solidFill>
          </a:ln>
        </p:spPr>
        <p:txBody>
          <a:bodyPr wrap="square" rtlCol="0">
            <a:spAutoFit/>
          </a:bodyPr>
          <a:lstStyle/>
          <a:p>
            <a:pPr algn="ctr"/>
            <a:r>
              <a:rPr lang="fr-FR" dirty="0"/>
              <a:t>…</a:t>
            </a:r>
          </a:p>
        </p:txBody>
      </p:sp>
      <p:sp>
        <p:nvSpPr>
          <p:cNvPr id="28" name="ZoneTexte 27">
            <a:extLst>
              <a:ext uri="{FF2B5EF4-FFF2-40B4-BE49-F238E27FC236}">
                <a16:creationId xmlns:a16="http://schemas.microsoft.com/office/drawing/2014/main" id="{8D382A94-6808-43A9-8E14-0D255D713086}"/>
              </a:ext>
            </a:extLst>
          </p:cNvPr>
          <p:cNvSpPr txBox="1"/>
          <p:nvPr/>
        </p:nvSpPr>
        <p:spPr>
          <a:xfrm>
            <a:off x="266357" y="996433"/>
            <a:ext cx="2918033" cy="369332"/>
          </a:xfrm>
          <a:prstGeom prst="rect">
            <a:avLst/>
          </a:prstGeom>
          <a:noFill/>
        </p:spPr>
        <p:txBody>
          <a:bodyPr wrap="square" rtlCol="0">
            <a:spAutoFit/>
          </a:bodyPr>
          <a:lstStyle/>
          <a:p>
            <a:r>
              <a:rPr lang="fr-FR" dirty="0"/>
              <a:t>Quel statut juridique?</a:t>
            </a:r>
          </a:p>
        </p:txBody>
      </p:sp>
    </p:spTree>
    <p:extLst>
      <p:ext uri="{BB962C8B-B14F-4D97-AF65-F5344CB8AC3E}">
        <p14:creationId xmlns:p14="http://schemas.microsoft.com/office/powerpoint/2010/main" val="37610779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9CCA5EB-D858-4E2C-8524-F1C6AD4A5569}"/>
              </a:ext>
            </a:extLst>
          </p:cNvPr>
          <p:cNvSpPr>
            <a:spLocks noGrp="1"/>
          </p:cNvSpPr>
          <p:nvPr>
            <p:ph type="dt" sz="half" idx="10"/>
          </p:nvPr>
        </p:nvSpPr>
        <p:spPr/>
        <p:txBody>
          <a:bodyPr/>
          <a:lstStyle/>
          <a:p>
            <a:r>
              <a:rPr lang="fr-FR"/>
              <a:t>24 novembre 2020</a:t>
            </a:r>
            <a:endParaRPr lang="en-US" dirty="0"/>
          </a:p>
        </p:txBody>
      </p:sp>
      <p:sp>
        <p:nvSpPr>
          <p:cNvPr id="3" name="Espace réservé du pied de page 2">
            <a:extLst>
              <a:ext uri="{FF2B5EF4-FFF2-40B4-BE49-F238E27FC236}">
                <a16:creationId xmlns:a16="http://schemas.microsoft.com/office/drawing/2014/main" id="{8ECD3B0F-8FE5-4D47-9A71-DC3CFBFC8BF4}"/>
              </a:ext>
            </a:extLst>
          </p:cNvPr>
          <p:cNvSpPr>
            <a:spLocks noGrp="1"/>
          </p:cNvSpPr>
          <p:nvPr>
            <p:ph type="ftr" sz="quarter" idx="11"/>
          </p:nvPr>
        </p:nvSpPr>
        <p:spPr/>
        <p:txBody>
          <a:bodyPr/>
          <a:lstStyle/>
          <a:p>
            <a:r>
              <a:rPr lang="fr-FR"/>
              <a:t>Présentation aux élus du Massif des Bauges</a:t>
            </a:r>
            <a:endParaRPr lang="en-US" dirty="0"/>
          </a:p>
        </p:txBody>
      </p:sp>
      <p:sp>
        <p:nvSpPr>
          <p:cNvPr id="4" name="ZoneTexte 3">
            <a:extLst>
              <a:ext uri="{FF2B5EF4-FFF2-40B4-BE49-F238E27FC236}">
                <a16:creationId xmlns:a16="http://schemas.microsoft.com/office/drawing/2014/main" id="{2961B986-2110-4C4D-82B2-74A09E56BFE2}"/>
              </a:ext>
            </a:extLst>
          </p:cNvPr>
          <p:cNvSpPr txBox="1"/>
          <p:nvPr/>
        </p:nvSpPr>
        <p:spPr>
          <a:xfrm>
            <a:off x="433633" y="329938"/>
            <a:ext cx="10755983" cy="584775"/>
          </a:xfrm>
          <a:prstGeom prst="rect">
            <a:avLst/>
          </a:prstGeom>
          <a:noFill/>
        </p:spPr>
        <p:txBody>
          <a:bodyPr wrap="square" rtlCol="0">
            <a:spAutoFit/>
          </a:bodyPr>
          <a:lstStyle/>
          <a:p>
            <a:pPr algn="ctr"/>
            <a:r>
              <a:rPr lang="fr-FR" sz="3200" dirty="0">
                <a:solidFill>
                  <a:schemeClr val="accent4">
                    <a:lumMod val="75000"/>
                  </a:schemeClr>
                </a:solidFill>
              </a:rPr>
              <a:t>Les Groupes de travail: </a:t>
            </a:r>
            <a:r>
              <a:rPr lang="fr-FR" sz="3200" b="1" dirty="0">
                <a:solidFill>
                  <a:schemeClr val="accent4">
                    <a:lumMod val="75000"/>
                  </a:schemeClr>
                </a:solidFill>
              </a:rPr>
              <a:t>USAGERS</a:t>
            </a:r>
          </a:p>
        </p:txBody>
      </p:sp>
      <p:sp>
        <p:nvSpPr>
          <p:cNvPr id="5" name="ZoneTexte 4">
            <a:extLst>
              <a:ext uri="{FF2B5EF4-FFF2-40B4-BE49-F238E27FC236}">
                <a16:creationId xmlns:a16="http://schemas.microsoft.com/office/drawing/2014/main" id="{02D5DC2D-E57C-45CE-ABCD-974452A31A46}"/>
              </a:ext>
            </a:extLst>
          </p:cNvPr>
          <p:cNvSpPr txBox="1"/>
          <p:nvPr/>
        </p:nvSpPr>
        <p:spPr>
          <a:xfrm>
            <a:off x="433633" y="1498862"/>
            <a:ext cx="4185501" cy="3139321"/>
          </a:xfrm>
          <a:prstGeom prst="rect">
            <a:avLst/>
          </a:prstGeom>
          <a:noFill/>
          <a:ln w="38100">
            <a:solidFill>
              <a:schemeClr val="accent3">
                <a:lumMod val="75000"/>
              </a:schemeClr>
            </a:solidFill>
          </a:ln>
        </p:spPr>
        <p:txBody>
          <a:bodyPr wrap="square" rtlCol="0">
            <a:spAutoFit/>
          </a:bodyPr>
          <a:lstStyle/>
          <a:p>
            <a:pPr algn="ctr"/>
            <a:r>
              <a:rPr lang="fr-FR" b="1" u="sng" dirty="0">
                <a:solidFill>
                  <a:schemeClr val="accent2">
                    <a:lumMod val="75000"/>
                  </a:schemeClr>
                </a:solidFill>
              </a:rPr>
              <a:t>Sondage auprès des usagers: </a:t>
            </a:r>
          </a:p>
          <a:p>
            <a:pPr algn="ctr"/>
            <a:r>
              <a:rPr lang="fr-FR" b="1" dirty="0"/>
              <a:t>Quels sont les besoins des usagers de notre territoire ?</a:t>
            </a:r>
          </a:p>
          <a:p>
            <a:endParaRPr lang="fr-FR" dirty="0"/>
          </a:p>
          <a:p>
            <a:pPr algn="ctr"/>
            <a:r>
              <a:rPr lang="fr-FR" dirty="0"/>
              <a:t>Un questionnaire est en cours d’élaboration.</a:t>
            </a:r>
          </a:p>
          <a:p>
            <a:pPr algn="ctr"/>
            <a:r>
              <a:rPr lang="fr-FR" dirty="0"/>
              <a:t>Le mode de publication et de diffusion est en cours de </a:t>
            </a:r>
            <a:r>
              <a:rPr lang="fr-FR" dirty="0" err="1"/>
              <a:t>réfléxion</a:t>
            </a:r>
            <a:r>
              <a:rPr lang="fr-FR" dirty="0"/>
              <a:t> pour toucher le plus grand nombre.</a:t>
            </a:r>
          </a:p>
          <a:p>
            <a:pPr algn="ctr"/>
            <a:endParaRPr lang="fr-FR" dirty="0"/>
          </a:p>
          <a:p>
            <a:pPr algn="ctr"/>
            <a:r>
              <a:rPr lang="fr-FR" dirty="0">
                <a:solidFill>
                  <a:schemeClr val="accent5">
                    <a:lumMod val="60000"/>
                    <a:lumOff val="40000"/>
                  </a:schemeClr>
                </a:solidFill>
              </a:rPr>
              <a:t>Votre implication sera importante.</a:t>
            </a:r>
          </a:p>
        </p:txBody>
      </p:sp>
      <p:sp>
        <p:nvSpPr>
          <p:cNvPr id="6" name="ZoneTexte 5">
            <a:extLst>
              <a:ext uri="{FF2B5EF4-FFF2-40B4-BE49-F238E27FC236}">
                <a16:creationId xmlns:a16="http://schemas.microsoft.com/office/drawing/2014/main" id="{F8233A10-21C6-4DBB-9C18-0684F55F13AA}"/>
              </a:ext>
            </a:extLst>
          </p:cNvPr>
          <p:cNvSpPr txBox="1"/>
          <p:nvPr/>
        </p:nvSpPr>
        <p:spPr>
          <a:xfrm>
            <a:off x="5480117" y="1181099"/>
            <a:ext cx="4185501" cy="3970318"/>
          </a:xfrm>
          <a:prstGeom prst="rect">
            <a:avLst/>
          </a:prstGeom>
          <a:noFill/>
          <a:ln w="38100">
            <a:solidFill>
              <a:schemeClr val="accent3">
                <a:lumMod val="75000"/>
              </a:schemeClr>
            </a:solidFill>
          </a:ln>
        </p:spPr>
        <p:txBody>
          <a:bodyPr wrap="square" rtlCol="0">
            <a:spAutoFit/>
          </a:bodyPr>
          <a:lstStyle/>
          <a:p>
            <a:pPr algn="ctr"/>
            <a:r>
              <a:rPr lang="fr-FR" b="1" u="sng" dirty="0">
                <a:solidFill>
                  <a:schemeClr val="accent2">
                    <a:lumMod val="75000"/>
                  </a:schemeClr>
                </a:solidFill>
              </a:rPr>
              <a:t>Représentativité des usagers au sein de la CPTS:</a:t>
            </a:r>
          </a:p>
          <a:p>
            <a:pPr algn="ctr"/>
            <a:r>
              <a:rPr lang="fr-FR" b="1" dirty="0"/>
              <a:t>Comment intégrer les habitants du massif dans la gouvernance CPTS?</a:t>
            </a:r>
          </a:p>
          <a:p>
            <a:pPr algn="ctr"/>
            <a:endParaRPr lang="fr-FR" dirty="0"/>
          </a:p>
          <a:p>
            <a:pPr algn="ctr"/>
            <a:r>
              <a:rPr lang="fr-FR" dirty="0"/>
              <a:t>Association d’usagers? Représentants?...</a:t>
            </a:r>
          </a:p>
          <a:p>
            <a:pPr algn="ctr"/>
            <a:r>
              <a:rPr lang="fr-FR" dirty="0"/>
              <a:t>Les Amis des Bauges ?</a:t>
            </a:r>
          </a:p>
          <a:p>
            <a:pPr algn="ctr"/>
            <a:endParaRPr lang="fr-FR" dirty="0"/>
          </a:p>
          <a:p>
            <a:pPr algn="ctr"/>
            <a:r>
              <a:rPr lang="fr-FR" dirty="0">
                <a:solidFill>
                  <a:schemeClr val="accent5">
                    <a:lumMod val="60000"/>
                    <a:lumOff val="40000"/>
                  </a:schemeClr>
                </a:solidFill>
              </a:rPr>
              <a:t>Votre proximité des habitants nous aidera autour de cette réflexion.</a:t>
            </a:r>
          </a:p>
          <a:p>
            <a:endParaRPr lang="fr-FR" dirty="0"/>
          </a:p>
          <a:p>
            <a:endParaRPr lang="fr-FR" b="1" u="sng" dirty="0">
              <a:solidFill>
                <a:schemeClr val="accent2">
                  <a:lumMod val="75000"/>
                </a:schemeClr>
              </a:solidFill>
            </a:endParaRPr>
          </a:p>
        </p:txBody>
      </p:sp>
    </p:spTree>
    <p:extLst>
      <p:ext uri="{BB962C8B-B14F-4D97-AF65-F5344CB8AC3E}">
        <p14:creationId xmlns:p14="http://schemas.microsoft.com/office/powerpoint/2010/main" val="32983886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5A417EC6-74E4-4B24-9A70-AF59E2121143}"/>
              </a:ext>
            </a:extLst>
          </p:cNvPr>
          <p:cNvSpPr>
            <a:spLocks noGrp="1"/>
          </p:cNvSpPr>
          <p:nvPr>
            <p:ph type="dt" sz="half" idx="10"/>
          </p:nvPr>
        </p:nvSpPr>
        <p:spPr/>
        <p:txBody>
          <a:bodyPr/>
          <a:lstStyle/>
          <a:p>
            <a:r>
              <a:rPr lang="fr-FR"/>
              <a:t>24 novembre 2020</a:t>
            </a:r>
            <a:endParaRPr lang="en-US" dirty="0"/>
          </a:p>
        </p:txBody>
      </p:sp>
      <p:sp>
        <p:nvSpPr>
          <p:cNvPr id="3" name="Espace réservé du pied de page 2">
            <a:extLst>
              <a:ext uri="{FF2B5EF4-FFF2-40B4-BE49-F238E27FC236}">
                <a16:creationId xmlns:a16="http://schemas.microsoft.com/office/drawing/2014/main" id="{B24CE2F3-C6B1-4C88-A677-FC1DB69BDD22}"/>
              </a:ext>
            </a:extLst>
          </p:cNvPr>
          <p:cNvSpPr>
            <a:spLocks noGrp="1"/>
          </p:cNvSpPr>
          <p:nvPr>
            <p:ph type="ftr" sz="quarter" idx="11"/>
          </p:nvPr>
        </p:nvSpPr>
        <p:spPr/>
        <p:txBody>
          <a:bodyPr/>
          <a:lstStyle/>
          <a:p>
            <a:r>
              <a:rPr lang="fr-FR"/>
              <a:t>Présentation aux élus du Massif des Bauges</a:t>
            </a:r>
            <a:endParaRPr lang="en-US" dirty="0"/>
          </a:p>
        </p:txBody>
      </p:sp>
      <p:sp>
        <p:nvSpPr>
          <p:cNvPr id="4" name="ZoneTexte 3">
            <a:extLst>
              <a:ext uri="{FF2B5EF4-FFF2-40B4-BE49-F238E27FC236}">
                <a16:creationId xmlns:a16="http://schemas.microsoft.com/office/drawing/2014/main" id="{46C713FA-A9DF-492C-8A07-33EBF28EAC47}"/>
              </a:ext>
            </a:extLst>
          </p:cNvPr>
          <p:cNvSpPr txBox="1"/>
          <p:nvPr/>
        </p:nvSpPr>
        <p:spPr>
          <a:xfrm>
            <a:off x="433633" y="329938"/>
            <a:ext cx="10755983" cy="1077218"/>
          </a:xfrm>
          <a:prstGeom prst="rect">
            <a:avLst/>
          </a:prstGeom>
          <a:noFill/>
        </p:spPr>
        <p:txBody>
          <a:bodyPr wrap="square" rtlCol="0">
            <a:spAutoFit/>
          </a:bodyPr>
          <a:lstStyle/>
          <a:p>
            <a:pPr algn="ctr"/>
            <a:r>
              <a:rPr lang="fr-FR" sz="3200" dirty="0">
                <a:solidFill>
                  <a:schemeClr val="accent4">
                    <a:lumMod val="75000"/>
                  </a:schemeClr>
                </a:solidFill>
              </a:rPr>
              <a:t>Les Groupes de travail: </a:t>
            </a:r>
          </a:p>
          <a:p>
            <a:pPr algn="ctr"/>
            <a:r>
              <a:rPr lang="fr-FR" sz="3200" b="1" dirty="0">
                <a:solidFill>
                  <a:schemeClr val="accent4">
                    <a:lumMod val="75000"/>
                  </a:schemeClr>
                </a:solidFill>
              </a:rPr>
              <a:t>DIAGNOSTIC DE TERRITOIRE</a:t>
            </a:r>
          </a:p>
        </p:txBody>
      </p:sp>
      <p:sp>
        <p:nvSpPr>
          <p:cNvPr id="6" name="ZoneTexte 5">
            <a:extLst>
              <a:ext uri="{FF2B5EF4-FFF2-40B4-BE49-F238E27FC236}">
                <a16:creationId xmlns:a16="http://schemas.microsoft.com/office/drawing/2014/main" id="{CE81F198-EEA3-425A-96C3-5AA5F5038A67}"/>
              </a:ext>
            </a:extLst>
          </p:cNvPr>
          <p:cNvSpPr txBox="1"/>
          <p:nvPr/>
        </p:nvSpPr>
        <p:spPr>
          <a:xfrm>
            <a:off x="433633" y="1866507"/>
            <a:ext cx="10558021" cy="369332"/>
          </a:xfrm>
          <a:prstGeom prst="rect">
            <a:avLst/>
          </a:prstGeom>
          <a:noFill/>
        </p:spPr>
        <p:txBody>
          <a:bodyPr wrap="square" rtlCol="0">
            <a:spAutoFit/>
          </a:bodyPr>
          <a:lstStyle/>
          <a:p>
            <a:r>
              <a:rPr lang="fr-FR" dirty="0"/>
              <a:t>De prime abord il nous apparait prioritaire d’axer notre réflexion sur les thématiques suivantes:</a:t>
            </a:r>
          </a:p>
        </p:txBody>
      </p:sp>
      <p:graphicFrame>
        <p:nvGraphicFramePr>
          <p:cNvPr id="7" name="Diagramme 6">
            <a:extLst>
              <a:ext uri="{FF2B5EF4-FFF2-40B4-BE49-F238E27FC236}">
                <a16:creationId xmlns:a16="http://schemas.microsoft.com/office/drawing/2014/main" id="{A4AEAEEB-E3E6-4A75-9891-EB2DF0A8F90F}"/>
              </a:ext>
            </a:extLst>
          </p:cNvPr>
          <p:cNvGraphicFramePr/>
          <p:nvPr>
            <p:extLst>
              <p:ext uri="{D42A27DB-BD31-4B8C-83A1-F6EECF244321}">
                <p14:modId xmlns:p14="http://schemas.microsoft.com/office/powerpoint/2010/main" val="4242166041"/>
              </p:ext>
            </p:extLst>
          </p:nvPr>
        </p:nvGraphicFramePr>
        <p:xfrm>
          <a:off x="1310326" y="1866507"/>
          <a:ext cx="8578391" cy="50235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ZoneTexte 7">
            <a:extLst>
              <a:ext uri="{FF2B5EF4-FFF2-40B4-BE49-F238E27FC236}">
                <a16:creationId xmlns:a16="http://schemas.microsoft.com/office/drawing/2014/main" id="{F1F7F8C6-A014-4C90-B796-E1EE543537AF}"/>
              </a:ext>
            </a:extLst>
          </p:cNvPr>
          <p:cNvSpPr txBox="1"/>
          <p:nvPr/>
        </p:nvSpPr>
        <p:spPr>
          <a:xfrm>
            <a:off x="7145518" y="4304514"/>
            <a:ext cx="1131216" cy="830997"/>
          </a:xfrm>
          <a:prstGeom prst="rect">
            <a:avLst/>
          </a:prstGeom>
          <a:noFill/>
        </p:spPr>
        <p:txBody>
          <a:bodyPr wrap="square" rtlCol="0">
            <a:spAutoFit/>
          </a:bodyPr>
          <a:lstStyle/>
          <a:p>
            <a:pPr algn="ctr"/>
            <a:r>
              <a:rPr lang="fr-FR" sz="1600" dirty="0">
                <a:solidFill>
                  <a:schemeClr val="bg1"/>
                </a:solidFill>
              </a:rPr>
              <a:t>Gestion crises sanitaires</a:t>
            </a:r>
          </a:p>
        </p:txBody>
      </p:sp>
    </p:spTree>
    <p:extLst>
      <p:ext uri="{BB962C8B-B14F-4D97-AF65-F5344CB8AC3E}">
        <p14:creationId xmlns:p14="http://schemas.microsoft.com/office/powerpoint/2010/main" val="35779335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8A503D3F-951B-4F05-AF88-AEB7ACD6B9A9}"/>
              </a:ext>
            </a:extLst>
          </p:cNvPr>
          <p:cNvSpPr>
            <a:spLocks noGrp="1"/>
          </p:cNvSpPr>
          <p:nvPr>
            <p:ph type="dt" sz="half" idx="10"/>
          </p:nvPr>
        </p:nvSpPr>
        <p:spPr/>
        <p:txBody>
          <a:bodyPr/>
          <a:lstStyle/>
          <a:p>
            <a:r>
              <a:rPr lang="fr-FR"/>
              <a:t>24 novembre 2020</a:t>
            </a:r>
            <a:endParaRPr lang="en-US" dirty="0"/>
          </a:p>
        </p:txBody>
      </p:sp>
      <p:sp>
        <p:nvSpPr>
          <p:cNvPr id="3" name="Espace réservé du pied de page 2">
            <a:extLst>
              <a:ext uri="{FF2B5EF4-FFF2-40B4-BE49-F238E27FC236}">
                <a16:creationId xmlns:a16="http://schemas.microsoft.com/office/drawing/2014/main" id="{009178AA-F210-4D33-B343-62969479E41A}"/>
              </a:ext>
            </a:extLst>
          </p:cNvPr>
          <p:cNvSpPr>
            <a:spLocks noGrp="1"/>
          </p:cNvSpPr>
          <p:nvPr>
            <p:ph type="ftr" sz="quarter" idx="11"/>
          </p:nvPr>
        </p:nvSpPr>
        <p:spPr/>
        <p:txBody>
          <a:bodyPr/>
          <a:lstStyle/>
          <a:p>
            <a:r>
              <a:rPr lang="fr-FR"/>
              <a:t>Présentation aux élus du Massif des Bauges</a:t>
            </a:r>
            <a:endParaRPr lang="en-US" dirty="0"/>
          </a:p>
        </p:txBody>
      </p:sp>
      <p:sp>
        <p:nvSpPr>
          <p:cNvPr id="4" name="ZoneTexte 3">
            <a:extLst>
              <a:ext uri="{FF2B5EF4-FFF2-40B4-BE49-F238E27FC236}">
                <a16:creationId xmlns:a16="http://schemas.microsoft.com/office/drawing/2014/main" id="{4C85116F-5492-4C0D-B62A-67AF378B3A9E}"/>
              </a:ext>
            </a:extLst>
          </p:cNvPr>
          <p:cNvSpPr txBox="1"/>
          <p:nvPr/>
        </p:nvSpPr>
        <p:spPr>
          <a:xfrm>
            <a:off x="433633" y="329938"/>
            <a:ext cx="10755983" cy="584775"/>
          </a:xfrm>
          <a:prstGeom prst="rect">
            <a:avLst/>
          </a:prstGeom>
          <a:noFill/>
        </p:spPr>
        <p:txBody>
          <a:bodyPr wrap="square" rtlCol="0">
            <a:spAutoFit/>
          </a:bodyPr>
          <a:lstStyle/>
          <a:p>
            <a:pPr algn="ctr"/>
            <a:r>
              <a:rPr lang="fr-FR" sz="3200" dirty="0">
                <a:solidFill>
                  <a:schemeClr val="accent4">
                    <a:lumMod val="75000"/>
                  </a:schemeClr>
                </a:solidFill>
              </a:rPr>
              <a:t>IMPLICATIONS DES COLLECTIVITES</a:t>
            </a:r>
            <a:endParaRPr lang="fr-FR" sz="3200" b="1" dirty="0">
              <a:solidFill>
                <a:schemeClr val="accent4">
                  <a:lumMod val="75000"/>
                </a:schemeClr>
              </a:solidFill>
            </a:endParaRPr>
          </a:p>
        </p:txBody>
      </p:sp>
      <p:graphicFrame>
        <p:nvGraphicFramePr>
          <p:cNvPr id="6" name="Diagramme 5">
            <a:extLst>
              <a:ext uri="{FF2B5EF4-FFF2-40B4-BE49-F238E27FC236}">
                <a16:creationId xmlns:a16="http://schemas.microsoft.com/office/drawing/2014/main" id="{C32F1534-558E-421C-BF74-49C721139EA3}"/>
              </a:ext>
            </a:extLst>
          </p:cNvPr>
          <p:cNvGraphicFramePr/>
          <p:nvPr>
            <p:extLst>
              <p:ext uri="{D42A27DB-BD31-4B8C-83A1-F6EECF244321}">
                <p14:modId xmlns:p14="http://schemas.microsoft.com/office/powerpoint/2010/main" val="3356518540"/>
              </p:ext>
            </p:extLst>
          </p:nvPr>
        </p:nvGraphicFramePr>
        <p:xfrm>
          <a:off x="759509" y="914713"/>
          <a:ext cx="10104230" cy="56753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575507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E3A0A4D-83A8-4244-A9B0-C27BB8483912}"/>
              </a:ext>
            </a:extLst>
          </p:cNvPr>
          <p:cNvSpPr>
            <a:spLocks noGrp="1"/>
          </p:cNvSpPr>
          <p:nvPr>
            <p:ph type="ctrTitle"/>
          </p:nvPr>
        </p:nvSpPr>
        <p:spPr>
          <a:xfrm>
            <a:off x="1679123" y="1593453"/>
            <a:ext cx="9418320" cy="4041648"/>
          </a:xfrm>
        </p:spPr>
        <p:txBody>
          <a:bodyPr>
            <a:normAutofit fontScale="90000"/>
          </a:bodyPr>
          <a:lstStyle/>
          <a:p>
            <a:r>
              <a:rPr lang="fr-FR" sz="4400" dirty="0">
                <a:solidFill>
                  <a:schemeClr val="accent2">
                    <a:lumMod val="75000"/>
                  </a:schemeClr>
                </a:solidFill>
              </a:rPr>
              <a:t>    		</a:t>
            </a:r>
            <a:r>
              <a:rPr lang="fr-FR" sz="5300" dirty="0">
                <a:solidFill>
                  <a:schemeClr val="accent2">
                    <a:lumMod val="75000"/>
                  </a:schemeClr>
                </a:solidFill>
              </a:rPr>
              <a:t>PRESENTATION</a:t>
            </a:r>
            <a:br>
              <a:rPr lang="fr-FR" sz="5300" dirty="0">
                <a:solidFill>
                  <a:schemeClr val="accent2">
                    <a:lumMod val="75000"/>
                  </a:schemeClr>
                </a:solidFill>
              </a:rPr>
            </a:br>
            <a:br>
              <a:rPr lang="fr-FR" sz="4400" dirty="0"/>
            </a:br>
            <a:r>
              <a:rPr lang="fr-FR" sz="4400" dirty="0">
                <a:solidFill>
                  <a:schemeClr val="accent4">
                    <a:lumMod val="75000"/>
                  </a:schemeClr>
                </a:solidFill>
              </a:rPr>
              <a:t>1. Tour de table </a:t>
            </a:r>
            <a:br>
              <a:rPr lang="fr-FR" sz="4400" dirty="0">
                <a:solidFill>
                  <a:schemeClr val="accent4">
                    <a:lumMod val="75000"/>
                  </a:schemeClr>
                </a:solidFill>
              </a:rPr>
            </a:br>
            <a:br>
              <a:rPr lang="fr-FR" sz="4400" dirty="0">
                <a:solidFill>
                  <a:schemeClr val="accent4">
                    <a:lumMod val="75000"/>
                  </a:schemeClr>
                </a:solidFill>
              </a:rPr>
            </a:br>
            <a:r>
              <a:rPr lang="fr-FR" sz="4400" dirty="0">
                <a:solidFill>
                  <a:schemeClr val="accent4">
                    <a:lumMod val="75000"/>
                  </a:schemeClr>
                </a:solidFill>
              </a:rPr>
              <a:t>2. CPTS, de quoi s’agit-il?</a:t>
            </a:r>
            <a:br>
              <a:rPr lang="fr-FR" sz="4400" dirty="0">
                <a:solidFill>
                  <a:schemeClr val="accent4">
                    <a:lumMod val="75000"/>
                  </a:schemeClr>
                </a:solidFill>
              </a:rPr>
            </a:br>
            <a:br>
              <a:rPr lang="fr-FR" sz="4400" dirty="0">
                <a:solidFill>
                  <a:schemeClr val="accent4">
                    <a:lumMod val="75000"/>
                  </a:schemeClr>
                </a:solidFill>
              </a:rPr>
            </a:br>
            <a:r>
              <a:rPr lang="fr-FR" sz="4400" dirty="0">
                <a:solidFill>
                  <a:schemeClr val="accent4">
                    <a:lumMod val="75000"/>
                  </a:schemeClr>
                </a:solidFill>
              </a:rPr>
              <a:t>3. Et sur notre territoire?</a:t>
            </a:r>
            <a:br>
              <a:rPr lang="fr-FR" sz="4400" dirty="0">
                <a:solidFill>
                  <a:schemeClr val="accent4">
                    <a:lumMod val="75000"/>
                  </a:schemeClr>
                </a:solidFill>
              </a:rPr>
            </a:br>
            <a:br>
              <a:rPr lang="fr-FR" sz="4400" dirty="0">
                <a:solidFill>
                  <a:schemeClr val="accent4">
                    <a:lumMod val="75000"/>
                  </a:schemeClr>
                </a:solidFill>
              </a:rPr>
            </a:br>
            <a:r>
              <a:rPr lang="fr-FR" sz="4400" dirty="0">
                <a:solidFill>
                  <a:schemeClr val="accent4">
                    <a:lumMod val="75000"/>
                  </a:schemeClr>
                </a:solidFill>
              </a:rPr>
              <a:t>4. Temps d’échange, questions diverses</a:t>
            </a:r>
          </a:p>
        </p:txBody>
      </p:sp>
      <p:sp>
        <p:nvSpPr>
          <p:cNvPr id="3" name="Sous-titre 2">
            <a:extLst>
              <a:ext uri="{FF2B5EF4-FFF2-40B4-BE49-F238E27FC236}">
                <a16:creationId xmlns:a16="http://schemas.microsoft.com/office/drawing/2014/main" id="{0ECB7E6D-F6A2-4213-B18A-4C205D59AC0E}"/>
              </a:ext>
            </a:extLst>
          </p:cNvPr>
          <p:cNvSpPr>
            <a:spLocks noGrp="1"/>
          </p:cNvSpPr>
          <p:nvPr>
            <p:ph type="subTitle" idx="1"/>
          </p:nvPr>
        </p:nvSpPr>
        <p:spPr>
          <a:xfrm>
            <a:off x="9003200" y="6731493"/>
            <a:ext cx="3682990" cy="126507"/>
          </a:xfrm>
        </p:spPr>
        <p:txBody>
          <a:bodyPr>
            <a:normAutofit fontScale="25000" lnSpcReduction="20000"/>
          </a:bodyPr>
          <a:lstStyle/>
          <a:p>
            <a:endParaRPr lang="fr-FR" dirty="0"/>
          </a:p>
        </p:txBody>
      </p:sp>
      <p:sp>
        <p:nvSpPr>
          <p:cNvPr id="4" name="Espace réservé de la date 3">
            <a:extLst>
              <a:ext uri="{FF2B5EF4-FFF2-40B4-BE49-F238E27FC236}">
                <a16:creationId xmlns:a16="http://schemas.microsoft.com/office/drawing/2014/main" id="{2F61E3C6-7ED3-42AE-89D5-D1E0D06D4B16}"/>
              </a:ext>
            </a:extLst>
          </p:cNvPr>
          <p:cNvSpPr>
            <a:spLocks noGrp="1"/>
          </p:cNvSpPr>
          <p:nvPr>
            <p:ph type="dt" sz="half" idx="10"/>
          </p:nvPr>
        </p:nvSpPr>
        <p:spPr/>
        <p:txBody>
          <a:bodyPr/>
          <a:lstStyle/>
          <a:p>
            <a:r>
              <a:rPr lang="fr-FR"/>
              <a:t>24 novembre 2020</a:t>
            </a:r>
            <a:endParaRPr lang="en-US" dirty="0"/>
          </a:p>
        </p:txBody>
      </p:sp>
      <p:sp>
        <p:nvSpPr>
          <p:cNvPr id="5" name="Espace réservé du pied de page 4">
            <a:extLst>
              <a:ext uri="{FF2B5EF4-FFF2-40B4-BE49-F238E27FC236}">
                <a16:creationId xmlns:a16="http://schemas.microsoft.com/office/drawing/2014/main" id="{45F98E03-008F-4606-938B-AFB40BE48A73}"/>
              </a:ext>
            </a:extLst>
          </p:cNvPr>
          <p:cNvSpPr>
            <a:spLocks noGrp="1"/>
          </p:cNvSpPr>
          <p:nvPr>
            <p:ph type="ftr" sz="quarter" idx="11"/>
          </p:nvPr>
        </p:nvSpPr>
        <p:spPr/>
        <p:txBody>
          <a:bodyPr/>
          <a:lstStyle/>
          <a:p>
            <a:r>
              <a:rPr lang="fr-FR"/>
              <a:t>Présentation aux élus du Massif des Bauges</a:t>
            </a:r>
            <a:endParaRPr lang="en-US" dirty="0"/>
          </a:p>
        </p:txBody>
      </p:sp>
    </p:spTree>
    <p:extLst>
      <p:ext uri="{BB962C8B-B14F-4D97-AF65-F5344CB8AC3E}">
        <p14:creationId xmlns:p14="http://schemas.microsoft.com/office/powerpoint/2010/main" val="37444406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8DB78878-834D-4D2A-8DFF-62EC2587A172}"/>
              </a:ext>
            </a:extLst>
          </p:cNvPr>
          <p:cNvSpPr>
            <a:spLocks noGrp="1"/>
          </p:cNvSpPr>
          <p:nvPr>
            <p:ph type="dt" sz="half" idx="10"/>
          </p:nvPr>
        </p:nvSpPr>
        <p:spPr/>
        <p:txBody>
          <a:bodyPr/>
          <a:lstStyle/>
          <a:p>
            <a:r>
              <a:rPr lang="fr-FR"/>
              <a:t>24 novembre 2020</a:t>
            </a:r>
            <a:endParaRPr lang="en-US" dirty="0"/>
          </a:p>
        </p:txBody>
      </p:sp>
      <p:sp>
        <p:nvSpPr>
          <p:cNvPr id="3" name="Espace réservé du pied de page 2">
            <a:extLst>
              <a:ext uri="{FF2B5EF4-FFF2-40B4-BE49-F238E27FC236}">
                <a16:creationId xmlns:a16="http://schemas.microsoft.com/office/drawing/2014/main" id="{A15F6406-9230-405F-80D0-ACA6905B1E55}"/>
              </a:ext>
            </a:extLst>
          </p:cNvPr>
          <p:cNvSpPr>
            <a:spLocks noGrp="1"/>
          </p:cNvSpPr>
          <p:nvPr>
            <p:ph type="ftr" sz="quarter" idx="11"/>
          </p:nvPr>
        </p:nvSpPr>
        <p:spPr/>
        <p:txBody>
          <a:bodyPr/>
          <a:lstStyle/>
          <a:p>
            <a:r>
              <a:rPr lang="fr-FR"/>
              <a:t>Présentation aux élus du Massif des Bauges</a:t>
            </a:r>
            <a:endParaRPr lang="en-US" dirty="0"/>
          </a:p>
        </p:txBody>
      </p:sp>
      <p:pic>
        <p:nvPicPr>
          <p:cNvPr id="5122" name="Picture 2" descr="Massif des Bauges, demain la montagne - Libération">
            <a:extLst>
              <a:ext uri="{FF2B5EF4-FFF2-40B4-BE49-F238E27FC236}">
                <a16:creationId xmlns:a16="http://schemas.microsoft.com/office/drawing/2014/main" id="{C01E780F-10F9-45C2-A8F7-CAED68BACD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8928" y="613230"/>
            <a:ext cx="5926728" cy="3944978"/>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a16="http://schemas.microsoft.com/office/drawing/2014/main" id="{790F5AE1-9EE6-4097-9C3B-BED0108F323C}"/>
              </a:ext>
            </a:extLst>
          </p:cNvPr>
          <p:cNvSpPr txBox="1"/>
          <p:nvPr/>
        </p:nvSpPr>
        <p:spPr>
          <a:xfrm>
            <a:off x="792480" y="4866700"/>
            <a:ext cx="9997440" cy="1569660"/>
          </a:xfrm>
          <a:prstGeom prst="rect">
            <a:avLst/>
          </a:prstGeom>
          <a:noFill/>
        </p:spPr>
        <p:txBody>
          <a:bodyPr wrap="square" rtlCol="0">
            <a:spAutoFit/>
          </a:bodyPr>
          <a:lstStyle/>
          <a:p>
            <a:pPr algn="ctr"/>
            <a:r>
              <a:rPr lang="fr-FR" sz="3200" dirty="0">
                <a:solidFill>
                  <a:schemeClr val="accent2">
                    <a:lumMod val="75000"/>
                  </a:schemeClr>
                </a:solidFill>
              </a:rPr>
              <a:t>«  Pour ce qui est de l’avenir, il ne s’agit pas de le prévoir, mais de le rendre possible »</a:t>
            </a:r>
          </a:p>
          <a:p>
            <a:pPr algn="ctr"/>
            <a:r>
              <a:rPr lang="fr-FR" sz="3200" u="sng" dirty="0">
                <a:solidFill>
                  <a:schemeClr val="accent2">
                    <a:lumMod val="75000"/>
                  </a:schemeClr>
                </a:solidFill>
              </a:rPr>
              <a:t>Antoine de Saint Exupéry</a:t>
            </a:r>
          </a:p>
        </p:txBody>
      </p:sp>
    </p:spTree>
    <p:extLst>
      <p:ext uri="{BB962C8B-B14F-4D97-AF65-F5344CB8AC3E}">
        <p14:creationId xmlns:p14="http://schemas.microsoft.com/office/powerpoint/2010/main" val="26765323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F96E465C-403C-414C-B6E4-A796A690D310}"/>
              </a:ext>
            </a:extLst>
          </p:cNvPr>
          <p:cNvSpPr>
            <a:spLocks noGrp="1"/>
          </p:cNvSpPr>
          <p:nvPr>
            <p:ph type="dt" sz="half" idx="10"/>
          </p:nvPr>
        </p:nvSpPr>
        <p:spPr/>
        <p:txBody>
          <a:bodyPr/>
          <a:lstStyle/>
          <a:p>
            <a:r>
              <a:rPr lang="fr-FR"/>
              <a:t>24 novembre 2020</a:t>
            </a:r>
            <a:endParaRPr lang="en-US" dirty="0"/>
          </a:p>
        </p:txBody>
      </p:sp>
      <p:sp>
        <p:nvSpPr>
          <p:cNvPr id="3" name="Espace réservé du pied de page 2">
            <a:extLst>
              <a:ext uri="{FF2B5EF4-FFF2-40B4-BE49-F238E27FC236}">
                <a16:creationId xmlns:a16="http://schemas.microsoft.com/office/drawing/2014/main" id="{022978C9-0C7F-459C-9AA0-A1FBE2A501FA}"/>
              </a:ext>
            </a:extLst>
          </p:cNvPr>
          <p:cNvSpPr>
            <a:spLocks noGrp="1"/>
          </p:cNvSpPr>
          <p:nvPr>
            <p:ph type="ftr" sz="quarter" idx="11"/>
          </p:nvPr>
        </p:nvSpPr>
        <p:spPr/>
        <p:txBody>
          <a:bodyPr/>
          <a:lstStyle/>
          <a:p>
            <a:r>
              <a:rPr lang="fr-FR"/>
              <a:t>Présentation aux élus du Massif des Bauges</a:t>
            </a:r>
            <a:endParaRPr lang="en-US" dirty="0"/>
          </a:p>
        </p:txBody>
      </p:sp>
      <p:sp>
        <p:nvSpPr>
          <p:cNvPr id="4" name="ZoneTexte 3">
            <a:extLst>
              <a:ext uri="{FF2B5EF4-FFF2-40B4-BE49-F238E27FC236}">
                <a16:creationId xmlns:a16="http://schemas.microsoft.com/office/drawing/2014/main" id="{F6FE4CC7-C890-4DF8-B851-15796ACFBFAC}"/>
              </a:ext>
            </a:extLst>
          </p:cNvPr>
          <p:cNvSpPr txBox="1"/>
          <p:nvPr/>
        </p:nvSpPr>
        <p:spPr>
          <a:xfrm>
            <a:off x="259396" y="2505670"/>
            <a:ext cx="10546672" cy="1846659"/>
          </a:xfrm>
          <a:prstGeom prst="rect">
            <a:avLst/>
          </a:prstGeom>
          <a:noFill/>
        </p:spPr>
        <p:txBody>
          <a:bodyPr wrap="square" rtlCol="0">
            <a:spAutoFit/>
          </a:bodyPr>
          <a:lstStyle/>
          <a:p>
            <a:pPr algn="ctr"/>
            <a:r>
              <a:rPr lang="fr-FR" sz="6000" dirty="0">
                <a:solidFill>
                  <a:schemeClr val="accent4">
                    <a:lumMod val="75000"/>
                  </a:schemeClr>
                </a:solidFill>
              </a:rPr>
              <a:t>TEMPS D’ECHANGE</a:t>
            </a:r>
          </a:p>
          <a:p>
            <a:endParaRPr lang="fr-FR" dirty="0"/>
          </a:p>
          <a:p>
            <a:pPr marL="285750" indent="-285750">
              <a:buFontTx/>
              <a:buChar char="-"/>
            </a:pPr>
            <a:endParaRPr lang="fr-FR" dirty="0"/>
          </a:p>
          <a:p>
            <a:endParaRPr lang="fr-FR" dirty="0"/>
          </a:p>
        </p:txBody>
      </p:sp>
      <p:pic>
        <p:nvPicPr>
          <p:cNvPr id="6146" name="Picture 2" descr="J'échange 24">
            <a:extLst>
              <a:ext uri="{FF2B5EF4-FFF2-40B4-BE49-F238E27FC236}">
                <a16:creationId xmlns:a16="http://schemas.microsoft.com/office/drawing/2014/main" id="{3EC3DDEE-474E-47CA-BDE8-E3018852FB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4361" y="3936999"/>
            <a:ext cx="5248275" cy="1781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07728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AB2C6298-D38E-49AC-9287-D2A89403C39C}"/>
              </a:ext>
            </a:extLst>
          </p:cNvPr>
          <p:cNvSpPr>
            <a:spLocks noGrp="1"/>
          </p:cNvSpPr>
          <p:nvPr>
            <p:ph type="dt" sz="half" idx="10"/>
          </p:nvPr>
        </p:nvSpPr>
        <p:spPr/>
        <p:txBody>
          <a:bodyPr/>
          <a:lstStyle/>
          <a:p>
            <a:r>
              <a:rPr lang="fr-FR"/>
              <a:t>24 novembre 2020</a:t>
            </a:r>
            <a:endParaRPr lang="en-US" dirty="0"/>
          </a:p>
        </p:txBody>
      </p:sp>
      <p:sp>
        <p:nvSpPr>
          <p:cNvPr id="3" name="Espace réservé du pied de page 2">
            <a:extLst>
              <a:ext uri="{FF2B5EF4-FFF2-40B4-BE49-F238E27FC236}">
                <a16:creationId xmlns:a16="http://schemas.microsoft.com/office/drawing/2014/main" id="{1740D65F-340E-4483-A75E-33F3948F041F}"/>
              </a:ext>
            </a:extLst>
          </p:cNvPr>
          <p:cNvSpPr>
            <a:spLocks noGrp="1"/>
          </p:cNvSpPr>
          <p:nvPr>
            <p:ph type="ftr" sz="quarter" idx="11"/>
          </p:nvPr>
        </p:nvSpPr>
        <p:spPr/>
        <p:txBody>
          <a:bodyPr/>
          <a:lstStyle/>
          <a:p>
            <a:r>
              <a:rPr lang="fr-FR"/>
              <a:t>Présentation aux élus du Massif des Bauges</a:t>
            </a:r>
            <a:endParaRPr lang="en-US" dirty="0"/>
          </a:p>
        </p:txBody>
      </p:sp>
      <p:sp>
        <p:nvSpPr>
          <p:cNvPr id="5" name="ZoneTexte 4">
            <a:extLst>
              <a:ext uri="{FF2B5EF4-FFF2-40B4-BE49-F238E27FC236}">
                <a16:creationId xmlns:a16="http://schemas.microsoft.com/office/drawing/2014/main" id="{028847EA-F373-4FF8-B02B-00505344C844}"/>
              </a:ext>
            </a:extLst>
          </p:cNvPr>
          <p:cNvSpPr txBox="1"/>
          <p:nvPr/>
        </p:nvSpPr>
        <p:spPr>
          <a:xfrm>
            <a:off x="259396" y="2505670"/>
            <a:ext cx="10546672" cy="1846659"/>
          </a:xfrm>
          <a:prstGeom prst="rect">
            <a:avLst/>
          </a:prstGeom>
          <a:noFill/>
        </p:spPr>
        <p:txBody>
          <a:bodyPr wrap="square" rtlCol="0">
            <a:spAutoFit/>
          </a:bodyPr>
          <a:lstStyle/>
          <a:p>
            <a:pPr algn="ctr"/>
            <a:r>
              <a:rPr lang="fr-FR" sz="6000" dirty="0">
                <a:solidFill>
                  <a:schemeClr val="accent4">
                    <a:lumMod val="75000"/>
                  </a:schemeClr>
                </a:solidFill>
              </a:rPr>
              <a:t>1-TOUR DE TABLE</a:t>
            </a:r>
          </a:p>
          <a:p>
            <a:endParaRPr lang="fr-FR" dirty="0"/>
          </a:p>
          <a:p>
            <a:pPr marL="285750" indent="-285750">
              <a:buFontTx/>
              <a:buChar char="-"/>
            </a:pPr>
            <a:endParaRPr lang="fr-FR" dirty="0"/>
          </a:p>
          <a:p>
            <a:endParaRPr lang="fr-FR" dirty="0"/>
          </a:p>
        </p:txBody>
      </p:sp>
      <p:sp>
        <p:nvSpPr>
          <p:cNvPr id="8" name="ZoneTexte 7">
            <a:extLst>
              <a:ext uri="{FF2B5EF4-FFF2-40B4-BE49-F238E27FC236}">
                <a16:creationId xmlns:a16="http://schemas.microsoft.com/office/drawing/2014/main" id="{33B915CF-78EC-47DE-8A6B-64AB67BB3E95}"/>
              </a:ext>
            </a:extLst>
          </p:cNvPr>
          <p:cNvSpPr txBox="1"/>
          <p:nvPr/>
        </p:nvSpPr>
        <p:spPr>
          <a:xfrm>
            <a:off x="150829" y="377072"/>
            <a:ext cx="10803117" cy="830997"/>
          </a:xfrm>
          <a:prstGeom prst="rect">
            <a:avLst/>
          </a:prstGeom>
          <a:noFill/>
        </p:spPr>
        <p:txBody>
          <a:bodyPr wrap="square" rtlCol="0">
            <a:spAutoFit/>
          </a:bodyPr>
          <a:lstStyle/>
          <a:p>
            <a:br>
              <a:rPr lang="fr-FR" sz="2400" dirty="0">
                <a:solidFill>
                  <a:schemeClr val="accent4">
                    <a:lumMod val="75000"/>
                  </a:schemeClr>
                </a:solidFill>
              </a:rPr>
            </a:br>
            <a:endParaRPr lang="fr-FR" sz="2400" dirty="0"/>
          </a:p>
        </p:txBody>
      </p:sp>
    </p:spTree>
    <p:extLst>
      <p:ext uri="{BB962C8B-B14F-4D97-AF65-F5344CB8AC3E}">
        <p14:creationId xmlns:p14="http://schemas.microsoft.com/office/powerpoint/2010/main" val="34653734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7A665DC6-70F8-4E22-A14E-D9747AC52C29}"/>
              </a:ext>
            </a:extLst>
          </p:cNvPr>
          <p:cNvSpPr>
            <a:spLocks noGrp="1"/>
          </p:cNvSpPr>
          <p:nvPr>
            <p:ph type="dt" sz="half" idx="10"/>
          </p:nvPr>
        </p:nvSpPr>
        <p:spPr/>
        <p:txBody>
          <a:bodyPr/>
          <a:lstStyle/>
          <a:p>
            <a:r>
              <a:rPr lang="fr-FR"/>
              <a:t>24 novembre 2020</a:t>
            </a:r>
            <a:endParaRPr lang="en-US" dirty="0"/>
          </a:p>
        </p:txBody>
      </p:sp>
      <p:sp>
        <p:nvSpPr>
          <p:cNvPr id="3" name="Espace réservé du pied de page 2">
            <a:extLst>
              <a:ext uri="{FF2B5EF4-FFF2-40B4-BE49-F238E27FC236}">
                <a16:creationId xmlns:a16="http://schemas.microsoft.com/office/drawing/2014/main" id="{7EE8A1DC-D716-4FBD-ADD3-82B4FEE4947B}"/>
              </a:ext>
            </a:extLst>
          </p:cNvPr>
          <p:cNvSpPr>
            <a:spLocks noGrp="1"/>
          </p:cNvSpPr>
          <p:nvPr>
            <p:ph type="ftr" sz="quarter" idx="11"/>
          </p:nvPr>
        </p:nvSpPr>
        <p:spPr/>
        <p:txBody>
          <a:bodyPr/>
          <a:lstStyle/>
          <a:p>
            <a:r>
              <a:rPr lang="fr-FR"/>
              <a:t>Présentation aux élus du Massif des Bauges</a:t>
            </a:r>
            <a:endParaRPr lang="en-US" dirty="0"/>
          </a:p>
        </p:txBody>
      </p:sp>
      <p:sp>
        <p:nvSpPr>
          <p:cNvPr id="5" name="ZoneTexte 4">
            <a:extLst>
              <a:ext uri="{FF2B5EF4-FFF2-40B4-BE49-F238E27FC236}">
                <a16:creationId xmlns:a16="http://schemas.microsoft.com/office/drawing/2014/main" id="{005C3DAB-1E94-4B40-98D7-30ED4A9B2A82}"/>
              </a:ext>
            </a:extLst>
          </p:cNvPr>
          <p:cNvSpPr txBox="1"/>
          <p:nvPr/>
        </p:nvSpPr>
        <p:spPr>
          <a:xfrm>
            <a:off x="2104869" y="2459504"/>
            <a:ext cx="7982261" cy="1938992"/>
          </a:xfrm>
          <a:prstGeom prst="rect">
            <a:avLst/>
          </a:prstGeom>
          <a:noFill/>
        </p:spPr>
        <p:txBody>
          <a:bodyPr wrap="square">
            <a:spAutoFit/>
          </a:bodyPr>
          <a:lstStyle/>
          <a:p>
            <a:pPr algn="ctr"/>
            <a:r>
              <a:rPr lang="fr-FR" sz="6000" dirty="0">
                <a:solidFill>
                  <a:schemeClr val="accent4">
                    <a:lumMod val="75000"/>
                  </a:schemeClr>
                </a:solidFill>
              </a:rPr>
              <a:t>2- CPTS DE QUOI S’AGIT-IL ?</a:t>
            </a:r>
          </a:p>
        </p:txBody>
      </p:sp>
    </p:spTree>
    <p:extLst>
      <p:ext uri="{BB962C8B-B14F-4D97-AF65-F5344CB8AC3E}">
        <p14:creationId xmlns:p14="http://schemas.microsoft.com/office/powerpoint/2010/main" val="32131982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0F30E8DD-BD23-460B-9FCD-55EF3B414053}"/>
              </a:ext>
            </a:extLst>
          </p:cNvPr>
          <p:cNvSpPr>
            <a:spLocks noGrp="1"/>
          </p:cNvSpPr>
          <p:nvPr>
            <p:ph type="dt" sz="half" idx="10"/>
          </p:nvPr>
        </p:nvSpPr>
        <p:spPr/>
        <p:txBody>
          <a:bodyPr/>
          <a:lstStyle/>
          <a:p>
            <a:r>
              <a:rPr lang="fr-FR"/>
              <a:t>24 novembre 2020</a:t>
            </a:r>
            <a:endParaRPr lang="en-US" dirty="0"/>
          </a:p>
        </p:txBody>
      </p:sp>
      <p:sp>
        <p:nvSpPr>
          <p:cNvPr id="3" name="Espace réservé du pied de page 2">
            <a:extLst>
              <a:ext uri="{FF2B5EF4-FFF2-40B4-BE49-F238E27FC236}">
                <a16:creationId xmlns:a16="http://schemas.microsoft.com/office/drawing/2014/main" id="{8A222CFC-6913-4605-B6A2-3B0A1CBDC831}"/>
              </a:ext>
            </a:extLst>
          </p:cNvPr>
          <p:cNvSpPr>
            <a:spLocks noGrp="1"/>
          </p:cNvSpPr>
          <p:nvPr>
            <p:ph type="ftr" sz="quarter" idx="11"/>
          </p:nvPr>
        </p:nvSpPr>
        <p:spPr/>
        <p:txBody>
          <a:bodyPr/>
          <a:lstStyle/>
          <a:p>
            <a:r>
              <a:rPr lang="fr-FR"/>
              <a:t>Présentation aux élus du Massif des Bauges</a:t>
            </a:r>
            <a:endParaRPr lang="en-US" dirty="0"/>
          </a:p>
        </p:txBody>
      </p:sp>
      <p:sp>
        <p:nvSpPr>
          <p:cNvPr id="5" name="ZoneTexte 4">
            <a:extLst>
              <a:ext uri="{FF2B5EF4-FFF2-40B4-BE49-F238E27FC236}">
                <a16:creationId xmlns:a16="http://schemas.microsoft.com/office/drawing/2014/main" id="{9566E0FA-A392-4242-93B9-A9214789B0B1}"/>
              </a:ext>
            </a:extLst>
          </p:cNvPr>
          <p:cNvSpPr txBox="1"/>
          <p:nvPr/>
        </p:nvSpPr>
        <p:spPr>
          <a:xfrm>
            <a:off x="959370" y="719528"/>
            <a:ext cx="8192124" cy="5509200"/>
          </a:xfrm>
          <a:prstGeom prst="rect">
            <a:avLst/>
          </a:prstGeom>
          <a:noFill/>
        </p:spPr>
        <p:txBody>
          <a:bodyPr wrap="square">
            <a:spAutoFit/>
          </a:bodyPr>
          <a:lstStyle/>
          <a:p>
            <a:r>
              <a:rPr lang="fr-FR" sz="4400" dirty="0">
                <a:solidFill>
                  <a:schemeClr val="accent5">
                    <a:lumMod val="60000"/>
                    <a:lumOff val="40000"/>
                  </a:schemeClr>
                </a:solidFill>
              </a:rPr>
              <a:t>C</a:t>
            </a:r>
            <a:r>
              <a:rPr lang="fr-FR" sz="4400" dirty="0">
                <a:solidFill>
                  <a:schemeClr val="accent4">
                    <a:lumMod val="75000"/>
                  </a:schemeClr>
                </a:solidFill>
              </a:rPr>
              <a:t>ommunauté</a:t>
            </a:r>
          </a:p>
          <a:p>
            <a:r>
              <a:rPr lang="fr-FR" sz="4400" dirty="0">
                <a:solidFill>
                  <a:schemeClr val="accent5">
                    <a:lumMod val="60000"/>
                    <a:lumOff val="40000"/>
                  </a:schemeClr>
                </a:solidFill>
              </a:rPr>
              <a:t>P</a:t>
            </a:r>
            <a:r>
              <a:rPr lang="fr-FR" sz="4400" dirty="0">
                <a:solidFill>
                  <a:schemeClr val="accent4">
                    <a:lumMod val="75000"/>
                  </a:schemeClr>
                </a:solidFill>
              </a:rPr>
              <a:t>luriprofessionnelle</a:t>
            </a:r>
          </a:p>
          <a:p>
            <a:r>
              <a:rPr lang="fr-FR" sz="4400" dirty="0">
                <a:solidFill>
                  <a:schemeClr val="accent5">
                    <a:lumMod val="60000"/>
                    <a:lumOff val="40000"/>
                  </a:schemeClr>
                </a:solidFill>
              </a:rPr>
              <a:t>T</a:t>
            </a:r>
            <a:r>
              <a:rPr lang="fr-FR" sz="4400" dirty="0">
                <a:solidFill>
                  <a:schemeClr val="accent4">
                    <a:lumMod val="75000"/>
                  </a:schemeClr>
                </a:solidFill>
              </a:rPr>
              <a:t>erritoire</a:t>
            </a:r>
          </a:p>
          <a:p>
            <a:r>
              <a:rPr lang="fr-FR" sz="4400" dirty="0">
                <a:solidFill>
                  <a:schemeClr val="accent5">
                    <a:lumMod val="60000"/>
                    <a:lumOff val="40000"/>
                  </a:schemeClr>
                </a:solidFill>
              </a:rPr>
              <a:t>S</a:t>
            </a:r>
            <a:r>
              <a:rPr lang="fr-FR" sz="4400" dirty="0">
                <a:solidFill>
                  <a:schemeClr val="accent4">
                    <a:lumMod val="75000"/>
                  </a:schemeClr>
                </a:solidFill>
              </a:rPr>
              <a:t>anté</a:t>
            </a:r>
          </a:p>
          <a:p>
            <a:endParaRPr lang="fr-FR" sz="4400" dirty="0"/>
          </a:p>
          <a:p>
            <a:r>
              <a:rPr lang="fr-FR" sz="4400" dirty="0">
                <a:solidFill>
                  <a:schemeClr val="accent4">
                    <a:lumMod val="75000"/>
                  </a:schemeClr>
                </a:solidFill>
              </a:rPr>
              <a:t>Texte de référence: Loi de Modernisation du Système de Santé de 2016</a:t>
            </a:r>
          </a:p>
        </p:txBody>
      </p:sp>
    </p:spTree>
    <p:extLst>
      <p:ext uri="{BB962C8B-B14F-4D97-AF65-F5344CB8AC3E}">
        <p14:creationId xmlns:p14="http://schemas.microsoft.com/office/powerpoint/2010/main" val="21941357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BD5F364D-3D59-4DF2-A344-5C345E3F75B5}"/>
              </a:ext>
            </a:extLst>
          </p:cNvPr>
          <p:cNvSpPr>
            <a:spLocks noGrp="1"/>
          </p:cNvSpPr>
          <p:nvPr>
            <p:ph type="dt" sz="half" idx="10"/>
          </p:nvPr>
        </p:nvSpPr>
        <p:spPr/>
        <p:txBody>
          <a:bodyPr/>
          <a:lstStyle/>
          <a:p>
            <a:r>
              <a:rPr lang="fr-FR"/>
              <a:t>24 novembre 2020</a:t>
            </a:r>
            <a:endParaRPr lang="en-US" dirty="0"/>
          </a:p>
        </p:txBody>
      </p:sp>
      <p:sp>
        <p:nvSpPr>
          <p:cNvPr id="3" name="Espace réservé du pied de page 2">
            <a:extLst>
              <a:ext uri="{FF2B5EF4-FFF2-40B4-BE49-F238E27FC236}">
                <a16:creationId xmlns:a16="http://schemas.microsoft.com/office/drawing/2014/main" id="{D36A09B8-51C0-443C-8C4F-EDAA5ED99A23}"/>
              </a:ext>
            </a:extLst>
          </p:cNvPr>
          <p:cNvSpPr>
            <a:spLocks noGrp="1"/>
          </p:cNvSpPr>
          <p:nvPr>
            <p:ph type="ftr" sz="quarter" idx="11"/>
          </p:nvPr>
        </p:nvSpPr>
        <p:spPr/>
        <p:txBody>
          <a:bodyPr/>
          <a:lstStyle/>
          <a:p>
            <a:r>
              <a:rPr lang="fr-FR"/>
              <a:t>Présentation aux élus du Massif des Bauges</a:t>
            </a:r>
            <a:endParaRPr lang="en-US" dirty="0"/>
          </a:p>
        </p:txBody>
      </p:sp>
      <p:sp>
        <p:nvSpPr>
          <p:cNvPr id="5" name="ZoneTexte 4">
            <a:extLst>
              <a:ext uri="{FF2B5EF4-FFF2-40B4-BE49-F238E27FC236}">
                <a16:creationId xmlns:a16="http://schemas.microsoft.com/office/drawing/2014/main" id="{4C354B65-E30D-448B-82EF-BD8EE713BC3C}"/>
              </a:ext>
            </a:extLst>
          </p:cNvPr>
          <p:cNvSpPr txBox="1"/>
          <p:nvPr/>
        </p:nvSpPr>
        <p:spPr>
          <a:xfrm>
            <a:off x="614597" y="889843"/>
            <a:ext cx="9713625" cy="5078313"/>
          </a:xfrm>
          <a:prstGeom prst="rect">
            <a:avLst/>
          </a:prstGeom>
          <a:noFill/>
        </p:spPr>
        <p:txBody>
          <a:bodyPr wrap="square">
            <a:spAutoFit/>
          </a:bodyPr>
          <a:lstStyle/>
          <a:p>
            <a:pPr marL="285750" indent="-285750">
              <a:buFont typeface="Arial" panose="020B0604020202020204" pitchFamily="34" charset="0"/>
              <a:buChar char="•"/>
            </a:pPr>
            <a:r>
              <a:rPr lang="fr-FR" sz="3600" b="1" dirty="0">
                <a:solidFill>
                  <a:schemeClr val="accent4">
                    <a:lumMod val="75000"/>
                  </a:schemeClr>
                </a:solidFill>
              </a:rPr>
              <a:t>Des professionnels de santé regroupés (MSP , ESP,…) ou non</a:t>
            </a:r>
          </a:p>
          <a:p>
            <a:pPr marL="285750" indent="-285750">
              <a:buFont typeface="Arial" panose="020B0604020202020204" pitchFamily="34" charset="0"/>
              <a:buChar char="•"/>
            </a:pPr>
            <a:r>
              <a:rPr lang="fr-FR" sz="3600" b="1" dirty="0">
                <a:solidFill>
                  <a:schemeClr val="accent4">
                    <a:lumMod val="75000"/>
                  </a:schemeClr>
                </a:solidFill>
              </a:rPr>
              <a:t>Des acteurs des établissements sanitaires, sociaux et médico-sociaux</a:t>
            </a:r>
          </a:p>
          <a:p>
            <a:pPr marL="0" indent="0">
              <a:buNone/>
            </a:pPr>
            <a:endParaRPr lang="fr-FR" sz="3600" b="1" dirty="0">
              <a:solidFill>
                <a:schemeClr val="accent4">
                  <a:lumMod val="75000"/>
                </a:schemeClr>
              </a:solidFill>
            </a:endParaRPr>
          </a:p>
          <a:p>
            <a:pPr marL="285750" indent="-285750">
              <a:buFont typeface="Arial" panose="020B0604020202020204" pitchFamily="34" charset="0"/>
              <a:buChar char="•"/>
            </a:pPr>
            <a:r>
              <a:rPr lang="fr-FR" sz="3600" b="1" dirty="0">
                <a:solidFill>
                  <a:schemeClr val="accent5">
                    <a:lumMod val="75000"/>
                  </a:schemeClr>
                </a:solidFill>
              </a:rPr>
              <a:t>Des usagers</a:t>
            </a:r>
          </a:p>
          <a:p>
            <a:endParaRPr lang="fr-FR" sz="3600" b="1" dirty="0">
              <a:solidFill>
                <a:schemeClr val="accent4">
                  <a:lumMod val="75000"/>
                </a:schemeClr>
              </a:solidFill>
            </a:endParaRPr>
          </a:p>
          <a:p>
            <a:pPr marL="285750" indent="-285750">
              <a:buFont typeface="Arial" panose="020B0604020202020204" pitchFamily="34" charset="0"/>
              <a:buChar char="•"/>
            </a:pPr>
            <a:r>
              <a:rPr lang="fr-FR" sz="3600" b="1" dirty="0">
                <a:solidFill>
                  <a:schemeClr val="accent6">
                    <a:lumMod val="75000"/>
                  </a:schemeClr>
                </a:solidFill>
              </a:rPr>
              <a:t>Un ou plusieurs de besoins de santé sur un territoire</a:t>
            </a:r>
          </a:p>
        </p:txBody>
      </p:sp>
    </p:spTree>
    <p:extLst>
      <p:ext uri="{BB962C8B-B14F-4D97-AF65-F5344CB8AC3E}">
        <p14:creationId xmlns:p14="http://schemas.microsoft.com/office/powerpoint/2010/main" val="114379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86FA1C1-3823-4352-9E5D-BF3AA04C1578}"/>
              </a:ext>
            </a:extLst>
          </p:cNvPr>
          <p:cNvSpPr>
            <a:spLocks noGrp="1"/>
          </p:cNvSpPr>
          <p:nvPr>
            <p:ph type="dt" sz="half" idx="10"/>
          </p:nvPr>
        </p:nvSpPr>
        <p:spPr/>
        <p:txBody>
          <a:bodyPr/>
          <a:lstStyle/>
          <a:p>
            <a:r>
              <a:rPr lang="fr-FR"/>
              <a:t>24 novembre 2020</a:t>
            </a:r>
            <a:endParaRPr lang="en-US" dirty="0"/>
          </a:p>
        </p:txBody>
      </p:sp>
      <p:sp>
        <p:nvSpPr>
          <p:cNvPr id="3" name="Espace réservé du pied de page 2">
            <a:extLst>
              <a:ext uri="{FF2B5EF4-FFF2-40B4-BE49-F238E27FC236}">
                <a16:creationId xmlns:a16="http://schemas.microsoft.com/office/drawing/2014/main" id="{1A605AC5-9963-4A0C-A09C-C04112196271}"/>
              </a:ext>
            </a:extLst>
          </p:cNvPr>
          <p:cNvSpPr>
            <a:spLocks noGrp="1"/>
          </p:cNvSpPr>
          <p:nvPr>
            <p:ph type="ftr" sz="quarter" idx="11"/>
          </p:nvPr>
        </p:nvSpPr>
        <p:spPr/>
        <p:txBody>
          <a:bodyPr/>
          <a:lstStyle/>
          <a:p>
            <a:r>
              <a:rPr lang="fr-FR"/>
              <a:t>Présentation aux élus du Massif des Bauges</a:t>
            </a:r>
            <a:endParaRPr lang="en-US" dirty="0"/>
          </a:p>
        </p:txBody>
      </p:sp>
      <p:sp>
        <p:nvSpPr>
          <p:cNvPr id="5" name="ZoneTexte 4">
            <a:extLst>
              <a:ext uri="{FF2B5EF4-FFF2-40B4-BE49-F238E27FC236}">
                <a16:creationId xmlns:a16="http://schemas.microsoft.com/office/drawing/2014/main" id="{A6AD227D-8B6B-42A9-BD5C-3EC365C17A52}"/>
              </a:ext>
            </a:extLst>
          </p:cNvPr>
          <p:cNvSpPr txBox="1"/>
          <p:nvPr/>
        </p:nvSpPr>
        <p:spPr>
          <a:xfrm>
            <a:off x="2550827" y="534768"/>
            <a:ext cx="6100996" cy="646331"/>
          </a:xfrm>
          <a:prstGeom prst="rect">
            <a:avLst/>
          </a:prstGeom>
          <a:noFill/>
        </p:spPr>
        <p:txBody>
          <a:bodyPr wrap="square">
            <a:spAutoFit/>
          </a:bodyPr>
          <a:lstStyle/>
          <a:p>
            <a:r>
              <a:rPr lang="fr-FR" sz="3600" dirty="0">
                <a:solidFill>
                  <a:schemeClr val="accent4">
                    <a:lumMod val="75000"/>
                  </a:schemeClr>
                </a:solidFill>
              </a:rPr>
              <a:t>CONSTRUIRE UNE CPTS</a:t>
            </a:r>
          </a:p>
        </p:txBody>
      </p:sp>
      <p:graphicFrame>
        <p:nvGraphicFramePr>
          <p:cNvPr id="6" name="Espace réservé du contenu 3">
            <a:extLst>
              <a:ext uri="{FF2B5EF4-FFF2-40B4-BE49-F238E27FC236}">
                <a16:creationId xmlns:a16="http://schemas.microsoft.com/office/drawing/2014/main" id="{70125D7C-D419-4F02-9EC8-CA23AFCF6B4F}"/>
              </a:ext>
            </a:extLst>
          </p:cNvPr>
          <p:cNvGraphicFramePr>
            <a:graphicFrameLocks/>
          </p:cNvGraphicFramePr>
          <p:nvPr>
            <p:extLst>
              <p:ext uri="{D42A27DB-BD31-4B8C-83A1-F6EECF244321}">
                <p14:modId xmlns:p14="http://schemas.microsoft.com/office/powerpoint/2010/main" val="4131011794"/>
              </p:ext>
            </p:extLst>
          </p:nvPr>
        </p:nvGraphicFramePr>
        <p:xfrm>
          <a:off x="479685" y="1334125"/>
          <a:ext cx="10379440" cy="46856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85141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graphicEl>
                                              <a:dgm id="{69ABE042-9BD0-4809-915C-37E90F2BA6D8}"/>
                                            </p:graphicEl>
                                          </p:spTgt>
                                        </p:tgtEl>
                                        <p:attrNameLst>
                                          <p:attrName>style.visibility</p:attrName>
                                        </p:attrNameLst>
                                      </p:cBhvr>
                                      <p:to>
                                        <p:strVal val="visible"/>
                                      </p:to>
                                    </p:set>
                                    <p:animEffect transition="in" filter="fade">
                                      <p:cBhvr>
                                        <p:cTn id="7" dur="500"/>
                                        <p:tgtEl>
                                          <p:spTgt spid="6">
                                            <p:graphicEl>
                                              <a:dgm id="{69ABE042-9BD0-4809-915C-37E90F2BA6D8}"/>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graphicEl>
                                              <a:dgm id="{D09E7FA8-CF90-42F3-B954-21A4D57C622E}"/>
                                            </p:graphicEl>
                                          </p:spTgt>
                                        </p:tgtEl>
                                        <p:attrNameLst>
                                          <p:attrName>style.visibility</p:attrName>
                                        </p:attrNameLst>
                                      </p:cBhvr>
                                      <p:to>
                                        <p:strVal val="visible"/>
                                      </p:to>
                                    </p:set>
                                    <p:animEffect transition="in" filter="fade">
                                      <p:cBhvr>
                                        <p:cTn id="12" dur="500"/>
                                        <p:tgtEl>
                                          <p:spTgt spid="6">
                                            <p:graphicEl>
                                              <a:dgm id="{D09E7FA8-CF90-42F3-B954-21A4D57C622E}"/>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graphicEl>
                                              <a:dgm id="{E263CD9F-01EE-45A1-8AD6-2E1FE3F62D9F}"/>
                                            </p:graphicEl>
                                          </p:spTgt>
                                        </p:tgtEl>
                                        <p:attrNameLst>
                                          <p:attrName>style.visibility</p:attrName>
                                        </p:attrNameLst>
                                      </p:cBhvr>
                                      <p:to>
                                        <p:strVal val="visible"/>
                                      </p:to>
                                    </p:set>
                                    <p:animEffect transition="in" filter="fade">
                                      <p:cBhvr>
                                        <p:cTn id="15" dur="500"/>
                                        <p:tgtEl>
                                          <p:spTgt spid="6">
                                            <p:graphicEl>
                                              <a:dgm id="{E263CD9F-01EE-45A1-8AD6-2E1FE3F62D9F}"/>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graphicEl>
                                              <a:dgm id="{BFFCEC20-34B9-4E08-9B23-DA27BA4B1453}"/>
                                            </p:graphicEl>
                                          </p:spTgt>
                                        </p:tgtEl>
                                        <p:attrNameLst>
                                          <p:attrName>style.visibility</p:attrName>
                                        </p:attrNameLst>
                                      </p:cBhvr>
                                      <p:to>
                                        <p:strVal val="visible"/>
                                      </p:to>
                                    </p:set>
                                    <p:animEffect transition="in" filter="fade">
                                      <p:cBhvr>
                                        <p:cTn id="20" dur="500"/>
                                        <p:tgtEl>
                                          <p:spTgt spid="6">
                                            <p:graphicEl>
                                              <a:dgm id="{BFFCEC20-34B9-4E08-9B23-DA27BA4B1453}"/>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6">
                                            <p:graphicEl>
                                              <a:dgm id="{5881A6F3-3D9C-4B3D-B2EA-7919FF7E5891}"/>
                                            </p:graphicEl>
                                          </p:spTgt>
                                        </p:tgtEl>
                                        <p:attrNameLst>
                                          <p:attrName>style.visibility</p:attrName>
                                        </p:attrNameLst>
                                      </p:cBhvr>
                                      <p:to>
                                        <p:strVal val="visible"/>
                                      </p:to>
                                    </p:set>
                                    <p:animEffect transition="in" filter="fade">
                                      <p:cBhvr>
                                        <p:cTn id="23" dur="500"/>
                                        <p:tgtEl>
                                          <p:spTgt spid="6">
                                            <p:graphicEl>
                                              <a:dgm id="{5881A6F3-3D9C-4B3D-B2EA-7919FF7E5891}"/>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6">
                                            <p:graphicEl>
                                              <a:dgm id="{95E19B74-18AD-4995-BF6E-462405B06587}"/>
                                            </p:graphicEl>
                                          </p:spTgt>
                                        </p:tgtEl>
                                        <p:attrNameLst>
                                          <p:attrName>style.visibility</p:attrName>
                                        </p:attrNameLst>
                                      </p:cBhvr>
                                      <p:to>
                                        <p:strVal val="visible"/>
                                      </p:to>
                                    </p:set>
                                    <p:animEffect transition="in" filter="fade">
                                      <p:cBhvr>
                                        <p:cTn id="28" dur="500"/>
                                        <p:tgtEl>
                                          <p:spTgt spid="6">
                                            <p:graphicEl>
                                              <a:dgm id="{95E19B74-18AD-4995-BF6E-462405B06587}"/>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
                                            <p:graphicEl>
                                              <a:dgm id="{C15EBE83-5A86-41E2-A562-92B89E2F66DB}"/>
                                            </p:graphicEl>
                                          </p:spTgt>
                                        </p:tgtEl>
                                        <p:attrNameLst>
                                          <p:attrName>style.visibility</p:attrName>
                                        </p:attrNameLst>
                                      </p:cBhvr>
                                      <p:to>
                                        <p:strVal val="visible"/>
                                      </p:to>
                                    </p:set>
                                    <p:animEffect transition="in" filter="fade">
                                      <p:cBhvr>
                                        <p:cTn id="31" dur="500"/>
                                        <p:tgtEl>
                                          <p:spTgt spid="6">
                                            <p:graphicEl>
                                              <a:dgm id="{C15EBE83-5A86-41E2-A562-92B89E2F66DB}"/>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6">
                                            <p:graphicEl>
                                              <a:dgm id="{A51BAE65-0B3C-4D72-BB62-AC79F9694359}"/>
                                            </p:graphicEl>
                                          </p:spTgt>
                                        </p:tgtEl>
                                        <p:attrNameLst>
                                          <p:attrName>style.visibility</p:attrName>
                                        </p:attrNameLst>
                                      </p:cBhvr>
                                      <p:to>
                                        <p:strVal val="visible"/>
                                      </p:to>
                                    </p:set>
                                    <p:animEffect transition="in" filter="fade">
                                      <p:cBhvr>
                                        <p:cTn id="36" dur="500"/>
                                        <p:tgtEl>
                                          <p:spTgt spid="6">
                                            <p:graphicEl>
                                              <a:dgm id="{A51BAE65-0B3C-4D72-BB62-AC79F9694359}"/>
                                            </p:graphic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6">
                                            <p:graphicEl>
                                              <a:dgm id="{14C6D4B5-ED5E-4A1F-8245-AB191825DFFA}"/>
                                            </p:graphicEl>
                                          </p:spTgt>
                                        </p:tgtEl>
                                        <p:attrNameLst>
                                          <p:attrName>style.visibility</p:attrName>
                                        </p:attrNameLst>
                                      </p:cBhvr>
                                      <p:to>
                                        <p:strVal val="visible"/>
                                      </p:to>
                                    </p:set>
                                    <p:animEffect transition="in" filter="fade">
                                      <p:cBhvr>
                                        <p:cTn id="39" dur="500"/>
                                        <p:tgtEl>
                                          <p:spTgt spid="6">
                                            <p:graphicEl>
                                              <a:dgm id="{14C6D4B5-ED5E-4A1F-8245-AB191825DFF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E229458B-E489-4899-9F3D-A711B557C73D}"/>
              </a:ext>
            </a:extLst>
          </p:cNvPr>
          <p:cNvSpPr>
            <a:spLocks noGrp="1"/>
          </p:cNvSpPr>
          <p:nvPr>
            <p:ph type="dt" sz="half" idx="10"/>
          </p:nvPr>
        </p:nvSpPr>
        <p:spPr/>
        <p:txBody>
          <a:bodyPr/>
          <a:lstStyle/>
          <a:p>
            <a:r>
              <a:rPr lang="fr-FR"/>
              <a:t>24 novembre 2020</a:t>
            </a:r>
            <a:endParaRPr lang="en-US" dirty="0"/>
          </a:p>
        </p:txBody>
      </p:sp>
      <p:sp>
        <p:nvSpPr>
          <p:cNvPr id="3" name="Espace réservé du pied de page 2">
            <a:extLst>
              <a:ext uri="{FF2B5EF4-FFF2-40B4-BE49-F238E27FC236}">
                <a16:creationId xmlns:a16="http://schemas.microsoft.com/office/drawing/2014/main" id="{D9DAF4DD-FB11-4CBA-966B-66BA989B34C3}"/>
              </a:ext>
            </a:extLst>
          </p:cNvPr>
          <p:cNvSpPr>
            <a:spLocks noGrp="1"/>
          </p:cNvSpPr>
          <p:nvPr>
            <p:ph type="ftr" sz="quarter" idx="11"/>
          </p:nvPr>
        </p:nvSpPr>
        <p:spPr/>
        <p:txBody>
          <a:bodyPr/>
          <a:lstStyle/>
          <a:p>
            <a:r>
              <a:rPr lang="fr-FR"/>
              <a:t>Présentation aux élus du Massif des Bauges</a:t>
            </a:r>
            <a:endParaRPr lang="en-US" dirty="0"/>
          </a:p>
        </p:txBody>
      </p:sp>
      <p:sp>
        <p:nvSpPr>
          <p:cNvPr id="7" name="ZoneTexte 6">
            <a:extLst>
              <a:ext uri="{FF2B5EF4-FFF2-40B4-BE49-F238E27FC236}">
                <a16:creationId xmlns:a16="http://schemas.microsoft.com/office/drawing/2014/main" id="{582D2805-4F39-4707-A3C8-39938E333A56}"/>
              </a:ext>
            </a:extLst>
          </p:cNvPr>
          <p:cNvSpPr txBox="1"/>
          <p:nvPr/>
        </p:nvSpPr>
        <p:spPr>
          <a:xfrm>
            <a:off x="3050498" y="721826"/>
            <a:ext cx="6100996" cy="707886"/>
          </a:xfrm>
          <a:prstGeom prst="rect">
            <a:avLst/>
          </a:prstGeom>
          <a:noFill/>
        </p:spPr>
        <p:txBody>
          <a:bodyPr wrap="square">
            <a:spAutoFit/>
          </a:bodyPr>
          <a:lstStyle/>
          <a:p>
            <a:r>
              <a:rPr lang="fr-FR" sz="4000" dirty="0">
                <a:solidFill>
                  <a:schemeClr val="accent4">
                    <a:lumMod val="75000"/>
                  </a:schemeClr>
                </a:solidFill>
              </a:rPr>
              <a:t>OBJECTIFS DES CPTS</a:t>
            </a:r>
          </a:p>
        </p:txBody>
      </p:sp>
      <p:graphicFrame>
        <p:nvGraphicFramePr>
          <p:cNvPr id="8" name="Espace réservé du contenu 6">
            <a:extLst>
              <a:ext uri="{FF2B5EF4-FFF2-40B4-BE49-F238E27FC236}">
                <a16:creationId xmlns:a16="http://schemas.microsoft.com/office/drawing/2014/main" id="{F399303B-45C4-41BE-98CD-30A7DFB01204}"/>
              </a:ext>
            </a:extLst>
          </p:cNvPr>
          <p:cNvGraphicFramePr>
            <a:graphicFrameLocks/>
          </p:cNvGraphicFramePr>
          <p:nvPr>
            <p:extLst>
              <p:ext uri="{D42A27DB-BD31-4B8C-83A1-F6EECF244321}">
                <p14:modId xmlns:p14="http://schemas.microsoft.com/office/powerpoint/2010/main" val="816878391"/>
              </p:ext>
            </p:extLst>
          </p:nvPr>
        </p:nvGraphicFramePr>
        <p:xfrm>
          <a:off x="259396" y="1429711"/>
          <a:ext cx="10515600" cy="49111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95913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graphicEl>
                                              <a:dgm id="{09FAB6A1-12FA-4074-AED2-772488C4D578}"/>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graphicEl>
                                              <a:dgm id="{8D84970F-10D8-4E19-A4DA-597D3D86C232}"/>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graphicEl>
                                              <a:dgm id="{1D8A1111-BAA3-4D35-8C06-649F54A58483}"/>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graphicEl>
                                              <a:dgm id="{52C9AAB3-D494-4851-8C02-85313C9DDF37}"/>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graphicEl>
                                              <a:dgm id="{1C30D520-A8B6-4D2B-97FC-7A94F602B46E}"/>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graphicEl>
                                              <a:dgm id="{C4C448D1-C2DF-440A-939F-F05E23BEAA01}"/>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graphicEl>
                                              <a:dgm id="{91E2AD9C-0B56-4312-A729-ACF10669BBFE}"/>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graphicEl>
                                              <a:dgm id="{B2A25CBF-BE69-4772-983D-27C0851E57AE}"/>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graphicEl>
                                              <a:dgm id="{1A123E8A-AED0-46C8-81D0-5C2C1B8F686F}"/>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
                                            <p:graphicEl>
                                              <a:dgm id="{2A9079F8-1230-401C-BB7D-FC7C938CBB85}"/>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B6569A9D-9415-4A5F-B047-02E7366B796F}"/>
              </a:ext>
            </a:extLst>
          </p:cNvPr>
          <p:cNvSpPr>
            <a:spLocks noGrp="1"/>
          </p:cNvSpPr>
          <p:nvPr>
            <p:ph type="title"/>
          </p:nvPr>
        </p:nvSpPr>
        <p:spPr/>
        <p:txBody>
          <a:bodyPr>
            <a:noAutofit/>
          </a:bodyPr>
          <a:lstStyle/>
          <a:p>
            <a:pPr algn="ctr"/>
            <a:r>
              <a:rPr lang="fr-FR" sz="3200" dirty="0">
                <a:solidFill>
                  <a:schemeClr val="accent4">
                    <a:lumMod val="75000"/>
                  </a:schemeClr>
                </a:solidFill>
              </a:rPr>
              <a:t>DE LA GOUVERNANCE …AUX STATUTS JURIDIQUES EN PASSANT PAR UN MODELE ECONOMIQUE</a:t>
            </a:r>
          </a:p>
        </p:txBody>
      </p:sp>
      <p:pic>
        <p:nvPicPr>
          <p:cNvPr id="14" name="Espace réservé du contenu 13" descr="Badge point d’interrogation">
            <a:extLst>
              <a:ext uri="{FF2B5EF4-FFF2-40B4-BE49-F238E27FC236}">
                <a16:creationId xmlns:a16="http://schemas.microsoft.com/office/drawing/2014/main" id="{380A8CAE-14D1-4D9D-8921-FDB6B586663E}"/>
              </a:ext>
            </a:extLst>
          </p:cNvPr>
          <p:cNvPicPr>
            <a:picLocks noGrp="1" noChangeAspect="1"/>
          </p:cNvPicPr>
          <p:nvPr>
            <p:ph idx="1"/>
          </p:nvPr>
        </p:nvPicPr>
        <p:blipFill>
          <a:blip r:embed="rId3">
            <a:extLst>
              <a:ext uri="{96DAC541-7B7A-43D3-8B79-37D633B846F1}">
                <asvg:svgBlip xmlns:asvg="http://schemas.microsoft.com/office/drawing/2016/SVG/main" r:embed="rId4"/>
              </a:ext>
            </a:extLst>
          </a:blip>
          <a:stretch>
            <a:fillRect/>
          </a:stretch>
        </p:blipFill>
        <p:spPr>
          <a:xfrm>
            <a:off x="4782900" y="2955596"/>
            <a:ext cx="1370923" cy="1370923"/>
          </a:xfrm>
        </p:spPr>
      </p:pic>
      <p:sp>
        <p:nvSpPr>
          <p:cNvPr id="2" name="Espace réservé de la date 1">
            <a:extLst>
              <a:ext uri="{FF2B5EF4-FFF2-40B4-BE49-F238E27FC236}">
                <a16:creationId xmlns:a16="http://schemas.microsoft.com/office/drawing/2014/main" id="{76E36762-ABA9-4EE3-BB03-A42F6126961C}"/>
              </a:ext>
            </a:extLst>
          </p:cNvPr>
          <p:cNvSpPr>
            <a:spLocks noGrp="1"/>
          </p:cNvSpPr>
          <p:nvPr>
            <p:ph type="dt" sz="half" idx="10"/>
          </p:nvPr>
        </p:nvSpPr>
        <p:spPr/>
        <p:txBody>
          <a:bodyPr/>
          <a:lstStyle/>
          <a:p>
            <a:r>
              <a:rPr lang="fr-FR"/>
              <a:t>24 novembre 2020</a:t>
            </a:r>
            <a:endParaRPr lang="en-US" dirty="0"/>
          </a:p>
        </p:txBody>
      </p:sp>
      <p:sp>
        <p:nvSpPr>
          <p:cNvPr id="3" name="Espace réservé du pied de page 2">
            <a:extLst>
              <a:ext uri="{FF2B5EF4-FFF2-40B4-BE49-F238E27FC236}">
                <a16:creationId xmlns:a16="http://schemas.microsoft.com/office/drawing/2014/main" id="{54DBB685-506D-4543-93AA-2B948493DD94}"/>
              </a:ext>
            </a:extLst>
          </p:cNvPr>
          <p:cNvSpPr>
            <a:spLocks noGrp="1"/>
          </p:cNvSpPr>
          <p:nvPr>
            <p:ph type="ftr" sz="quarter" idx="11"/>
          </p:nvPr>
        </p:nvSpPr>
        <p:spPr/>
        <p:txBody>
          <a:bodyPr/>
          <a:lstStyle/>
          <a:p>
            <a:r>
              <a:rPr lang="fr-FR"/>
              <a:t>Présentation aux élus du Massif des Bauges</a:t>
            </a:r>
            <a:endParaRPr lang="en-US" dirty="0"/>
          </a:p>
        </p:txBody>
      </p:sp>
      <p:sp>
        <p:nvSpPr>
          <p:cNvPr id="6" name="Ellipse 5">
            <a:extLst>
              <a:ext uri="{FF2B5EF4-FFF2-40B4-BE49-F238E27FC236}">
                <a16:creationId xmlns:a16="http://schemas.microsoft.com/office/drawing/2014/main" id="{967C5701-2DB1-421A-95AF-5B15982CB84D}"/>
              </a:ext>
            </a:extLst>
          </p:cNvPr>
          <p:cNvSpPr/>
          <p:nvPr/>
        </p:nvSpPr>
        <p:spPr>
          <a:xfrm>
            <a:off x="1873320" y="2208113"/>
            <a:ext cx="3052797" cy="1727616"/>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7B904354-3638-4B22-937E-F72A98A85AEC}"/>
              </a:ext>
            </a:extLst>
          </p:cNvPr>
          <p:cNvSpPr txBox="1"/>
          <p:nvPr/>
        </p:nvSpPr>
        <p:spPr>
          <a:xfrm>
            <a:off x="2449793" y="2554049"/>
            <a:ext cx="1918741" cy="1107996"/>
          </a:xfrm>
          <a:prstGeom prst="rect">
            <a:avLst/>
          </a:prstGeom>
          <a:noFill/>
        </p:spPr>
        <p:txBody>
          <a:bodyPr wrap="square" rtlCol="0">
            <a:spAutoFit/>
          </a:bodyPr>
          <a:lstStyle/>
          <a:p>
            <a:pPr algn="ctr"/>
            <a:r>
              <a:rPr lang="fr-FR" sz="2400" dirty="0">
                <a:solidFill>
                  <a:schemeClr val="bg1"/>
                </a:solidFill>
              </a:rPr>
              <a:t>Association loi 1901</a:t>
            </a:r>
          </a:p>
          <a:p>
            <a:pPr algn="ctr"/>
            <a:endParaRPr lang="fr-FR" dirty="0"/>
          </a:p>
        </p:txBody>
      </p:sp>
      <p:sp>
        <p:nvSpPr>
          <p:cNvPr id="8" name="Ellipse 7">
            <a:extLst>
              <a:ext uri="{FF2B5EF4-FFF2-40B4-BE49-F238E27FC236}">
                <a16:creationId xmlns:a16="http://schemas.microsoft.com/office/drawing/2014/main" id="{9AEA58B5-58B9-4B4D-83CF-84D00CFDD5E8}"/>
              </a:ext>
            </a:extLst>
          </p:cNvPr>
          <p:cNvSpPr/>
          <p:nvPr/>
        </p:nvSpPr>
        <p:spPr>
          <a:xfrm>
            <a:off x="3660394" y="4409528"/>
            <a:ext cx="3507698" cy="17276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a:extLst>
              <a:ext uri="{FF2B5EF4-FFF2-40B4-BE49-F238E27FC236}">
                <a16:creationId xmlns:a16="http://schemas.microsoft.com/office/drawing/2014/main" id="{00C1A700-70DE-406B-9505-3062AF2C5D2E}"/>
              </a:ext>
            </a:extLst>
          </p:cNvPr>
          <p:cNvSpPr txBox="1"/>
          <p:nvPr/>
        </p:nvSpPr>
        <p:spPr>
          <a:xfrm>
            <a:off x="4368534" y="4951789"/>
            <a:ext cx="2068643" cy="646331"/>
          </a:xfrm>
          <a:prstGeom prst="rect">
            <a:avLst/>
          </a:prstGeom>
          <a:noFill/>
        </p:spPr>
        <p:txBody>
          <a:bodyPr wrap="square" rtlCol="0">
            <a:spAutoFit/>
          </a:bodyPr>
          <a:lstStyle/>
          <a:p>
            <a:pPr algn="ctr"/>
            <a:r>
              <a:rPr lang="fr-FR" sz="3600" dirty="0">
                <a:solidFill>
                  <a:schemeClr val="bg1"/>
                </a:solidFill>
              </a:rPr>
              <a:t>GCS</a:t>
            </a:r>
          </a:p>
        </p:txBody>
      </p:sp>
      <p:sp>
        <p:nvSpPr>
          <p:cNvPr id="10" name="Ellipse 9">
            <a:extLst>
              <a:ext uri="{FF2B5EF4-FFF2-40B4-BE49-F238E27FC236}">
                <a16:creationId xmlns:a16="http://schemas.microsoft.com/office/drawing/2014/main" id="{EF1AFD1E-0687-45D7-98BA-0132D327F2DC}"/>
              </a:ext>
            </a:extLst>
          </p:cNvPr>
          <p:cNvSpPr/>
          <p:nvPr/>
        </p:nvSpPr>
        <p:spPr>
          <a:xfrm>
            <a:off x="6440574" y="2376296"/>
            <a:ext cx="3302833" cy="1799437"/>
          </a:xfrm>
          <a:prstGeom prst="ellips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a:extLst>
              <a:ext uri="{FF2B5EF4-FFF2-40B4-BE49-F238E27FC236}">
                <a16:creationId xmlns:a16="http://schemas.microsoft.com/office/drawing/2014/main" id="{4B2B5E18-5F99-45CF-AF02-44846912A35E}"/>
              </a:ext>
            </a:extLst>
          </p:cNvPr>
          <p:cNvSpPr txBox="1"/>
          <p:nvPr/>
        </p:nvSpPr>
        <p:spPr>
          <a:xfrm>
            <a:off x="7050173" y="2830173"/>
            <a:ext cx="2083633" cy="646331"/>
          </a:xfrm>
          <a:prstGeom prst="rect">
            <a:avLst/>
          </a:prstGeom>
          <a:noFill/>
        </p:spPr>
        <p:txBody>
          <a:bodyPr wrap="square" rtlCol="0">
            <a:spAutoFit/>
          </a:bodyPr>
          <a:lstStyle/>
          <a:p>
            <a:pPr algn="ctr"/>
            <a:r>
              <a:rPr lang="fr-FR" sz="3600" dirty="0">
                <a:solidFill>
                  <a:schemeClr val="bg1"/>
                </a:solidFill>
              </a:rPr>
              <a:t>SISA </a:t>
            </a:r>
          </a:p>
        </p:txBody>
      </p:sp>
    </p:spTree>
    <p:extLst>
      <p:ext uri="{BB962C8B-B14F-4D97-AF65-F5344CB8AC3E}">
        <p14:creationId xmlns:p14="http://schemas.microsoft.com/office/powerpoint/2010/main" val="2008750910"/>
      </p:ext>
    </p:extLst>
  </p:cSld>
  <p:clrMapOvr>
    <a:masterClrMapping/>
  </p:clrMapOvr>
</p:sld>
</file>

<file path=ppt/theme/theme1.xml><?xml version="1.0" encoding="utf-8"?>
<a:theme xmlns:a="http://schemas.openxmlformats.org/drawingml/2006/main" name="Vue">
  <a:themeElements>
    <a:clrScheme name="View">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224</TotalTime>
  <Words>2487</Words>
  <Application>Microsoft Office PowerPoint</Application>
  <PresentationFormat>Grand écran</PresentationFormat>
  <Paragraphs>278</Paragraphs>
  <Slides>21</Slides>
  <Notes>21</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21</vt:i4>
      </vt:variant>
    </vt:vector>
  </HeadingPairs>
  <TitlesOfParts>
    <vt:vector size="31" baseType="lpstr">
      <vt:lpstr>Arial</vt:lpstr>
      <vt:lpstr>Calibri</vt:lpstr>
      <vt:lpstr>Century Schoolbook</vt:lpstr>
      <vt:lpstr>inherit</vt:lpstr>
      <vt:lpstr>Mukta Malar</vt:lpstr>
      <vt:lpstr>OPENSANS</vt:lpstr>
      <vt:lpstr>Raleway</vt:lpstr>
      <vt:lpstr>Wingdings</vt:lpstr>
      <vt:lpstr>Wingdings 2</vt:lpstr>
      <vt:lpstr>Vue</vt:lpstr>
      <vt:lpstr>CPTS  du cœur des Bauges</vt:lpstr>
      <vt:lpstr>      PRESENTATION  1. Tour de table   2. CPTS, de quoi s’agit-il?  3. Et sur notre territoire?  4. Temps d’échange, questions diverses</vt:lpstr>
      <vt:lpstr>Présentation PowerPoint</vt:lpstr>
      <vt:lpstr>Présentation PowerPoint</vt:lpstr>
      <vt:lpstr>Présentation PowerPoint</vt:lpstr>
      <vt:lpstr>Présentation PowerPoint</vt:lpstr>
      <vt:lpstr>Présentation PowerPoint</vt:lpstr>
      <vt:lpstr>Présentation PowerPoint</vt:lpstr>
      <vt:lpstr>DE LA GOUVERNANCE …AUX STATUTS JURIDIQUES EN PASSANT PAR UN MODELE ECONOMIQUE</vt:lpstr>
      <vt:lpstr>Présentation PowerPoint</vt:lpstr>
      <vt:lpstr>Présentation PowerPoint</vt:lpstr>
      <vt:lpstr>Présentation PowerPoint</vt:lpstr>
      <vt:lpstr>Présentation PowerPoint</vt:lpstr>
      <vt:lpstr>     Des professionnels de santé et des acteurs sanitaires et sociaux  </vt:lpstr>
      <vt:lpstr>   </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CPTS  du cœur des Bauges</dc:title>
  <dc:creator>maud d</dc:creator>
  <cp:lastModifiedBy>céline tuttino</cp:lastModifiedBy>
  <cp:revision>27</cp:revision>
  <cp:lastPrinted>2020-11-24T15:38:09Z</cp:lastPrinted>
  <dcterms:created xsi:type="dcterms:W3CDTF">2020-11-22T15:31:35Z</dcterms:created>
  <dcterms:modified xsi:type="dcterms:W3CDTF">2020-11-30T16:51:15Z</dcterms:modified>
</cp:coreProperties>
</file>