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70" r:id="rId12"/>
    <p:sldId id="269" r:id="rId13"/>
  </p:sldIdLst>
  <p:sldSz cx="18288000" cy="10287000"/>
  <p:notesSz cx="6858000" cy="9144000"/>
  <p:embeddedFontLst>
    <p:embeddedFont>
      <p:font typeface="Ahkio" panose="020B0604020202020204" charset="0"/>
      <p:regular r:id="rId15"/>
    </p:embeddedFont>
    <p:embeddedFont>
      <p:font typeface="Libre Baskerville Bold" panose="020B0604020202020204" charset="0"/>
      <p:regular r:id="rId16"/>
    </p:embeddedFont>
    <p:embeddedFont>
      <p:font typeface="Open Sans" panose="020B0606030504020204" pitchFamily="3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E9894-8C72-401C-A261-05EAB79F3876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C9D1E-30BA-4E64-9B13-69DB75F853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983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C9D1E-30BA-4E64-9B13-69DB75F8533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82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misdesbauges.org/wp-content/uploads/2025/10/Projet-jeune.mp4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sv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image" Target="../media/image2.sv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png"/><Relationship Id="rId7" Type="http://schemas.openxmlformats.org/officeDocument/2006/relationships/image" Target="../media/image5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sv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2628900"/>
            <a:ext cx="18288000" cy="7315200"/>
          </a:xfrm>
          <a:custGeom>
            <a:avLst/>
            <a:gdLst/>
            <a:ahLst/>
            <a:cxnLst/>
            <a:rect l="l" t="t" r="r" b="b"/>
            <a:pathLst>
              <a:path w="18288000" h="7315200">
                <a:moveTo>
                  <a:pt x="0" y="7315200"/>
                </a:moveTo>
                <a:lnTo>
                  <a:pt x="18288000" y="7315200"/>
                </a:lnTo>
                <a:lnTo>
                  <a:pt x="182880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4814431" y="7070824"/>
            <a:ext cx="3816469" cy="3687663"/>
          </a:xfrm>
          <a:custGeom>
            <a:avLst/>
            <a:gdLst/>
            <a:ahLst/>
            <a:cxnLst/>
            <a:rect l="l" t="t" r="r" b="b"/>
            <a:pathLst>
              <a:path w="3816469" h="3687663">
                <a:moveTo>
                  <a:pt x="0" y="0"/>
                </a:moveTo>
                <a:lnTo>
                  <a:pt x="3816469" y="0"/>
                </a:lnTo>
                <a:lnTo>
                  <a:pt x="3816469" y="3687663"/>
                </a:lnTo>
                <a:lnTo>
                  <a:pt x="0" y="3687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flipH="1">
            <a:off x="0" y="7070824"/>
            <a:ext cx="4083165" cy="4047437"/>
          </a:xfrm>
          <a:custGeom>
            <a:avLst/>
            <a:gdLst/>
            <a:ahLst/>
            <a:cxnLst/>
            <a:rect l="l" t="t" r="r" b="b"/>
            <a:pathLst>
              <a:path w="4083165" h="4047437">
                <a:moveTo>
                  <a:pt x="4083165" y="0"/>
                </a:moveTo>
                <a:lnTo>
                  <a:pt x="0" y="0"/>
                </a:lnTo>
                <a:lnTo>
                  <a:pt x="0" y="4047437"/>
                </a:lnTo>
                <a:lnTo>
                  <a:pt x="4083165" y="4047437"/>
                </a:lnTo>
                <a:lnTo>
                  <a:pt x="408316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3319582" y="822548"/>
            <a:ext cx="11085762" cy="282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67"/>
              </a:lnSpc>
            </a:pPr>
            <a:r>
              <a:rPr lang="en-US" sz="12031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Bilan été 2025</a:t>
            </a:r>
          </a:p>
          <a:p>
            <a:pPr algn="ctr">
              <a:lnSpc>
                <a:spcPts val="10467"/>
              </a:lnSpc>
            </a:pPr>
            <a:r>
              <a:rPr lang="en-US" sz="12031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Enfance-Jeunesse</a:t>
            </a:r>
          </a:p>
        </p:txBody>
      </p:sp>
      <p:sp>
        <p:nvSpPr>
          <p:cNvPr id="6" name="Freeform 6"/>
          <p:cNvSpPr/>
          <p:nvPr/>
        </p:nvSpPr>
        <p:spPr>
          <a:xfrm rot="858282">
            <a:off x="11745804" y="9493635"/>
            <a:ext cx="1150511" cy="1097300"/>
          </a:xfrm>
          <a:custGeom>
            <a:avLst/>
            <a:gdLst/>
            <a:ahLst/>
            <a:cxnLst/>
            <a:rect l="l" t="t" r="r" b="b"/>
            <a:pathLst>
              <a:path w="1150511" h="1097300">
                <a:moveTo>
                  <a:pt x="0" y="0"/>
                </a:moveTo>
                <a:lnTo>
                  <a:pt x="1150511" y="0"/>
                </a:lnTo>
                <a:lnTo>
                  <a:pt x="1150511" y="1097300"/>
                </a:lnTo>
                <a:lnTo>
                  <a:pt x="0" y="10973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5744536" y="384399"/>
            <a:ext cx="1818292" cy="1288602"/>
          </a:xfrm>
          <a:custGeom>
            <a:avLst/>
            <a:gdLst/>
            <a:ahLst/>
            <a:cxnLst/>
            <a:rect l="l" t="t" r="r" b="b"/>
            <a:pathLst>
              <a:path w="1818292" h="1288602">
                <a:moveTo>
                  <a:pt x="0" y="0"/>
                </a:moveTo>
                <a:lnTo>
                  <a:pt x="1818292" y="0"/>
                </a:lnTo>
                <a:lnTo>
                  <a:pt x="1818292" y="1288602"/>
                </a:lnTo>
                <a:lnTo>
                  <a:pt x="0" y="12886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8794120" y="8799943"/>
            <a:ext cx="1317187" cy="1137140"/>
          </a:xfrm>
          <a:custGeom>
            <a:avLst/>
            <a:gdLst/>
            <a:ahLst/>
            <a:cxnLst/>
            <a:rect l="l" t="t" r="r" b="b"/>
            <a:pathLst>
              <a:path w="1317187" h="1137140">
                <a:moveTo>
                  <a:pt x="0" y="0"/>
                </a:moveTo>
                <a:lnTo>
                  <a:pt x="1317187" y="0"/>
                </a:lnTo>
                <a:lnTo>
                  <a:pt x="1317187" y="1137140"/>
                </a:lnTo>
                <a:lnTo>
                  <a:pt x="0" y="11371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6734406" y="8859465"/>
            <a:ext cx="1780389" cy="1018096"/>
          </a:xfrm>
          <a:custGeom>
            <a:avLst/>
            <a:gdLst/>
            <a:ahLst/>
            <a:cxnLst/>
            <a:rect l="l" t="t" r="r" b="b"/>
            <a:pathLst>
              <a:path w="1780389" h="1018096">
                <a:moveTo>
                  <a:pt x="0" y="0"/>
                </a:moveTo>
                <a:lnTo>
                  <a:pt x="1780389" y="0"/>
                </a:lnTo>
                <a:lnTo>
                  <a:pt x="1780389" y="1018096"/>
                </a:lnTo>
                <a:lnTo>
                  <a:pt x="0" y="10180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0387532" y="8649435"/>
            <a:ext cx="835934" cy="1217730"/>
          </a:xfrm>
          <a:custGeom>
            <a:avLst/>
            <a:gdLst/>
            <a:ahLst/>
            <a:cxnLst/>
            <a:rect l="l" t="t" r="r" b="b"/>
            <a:pathLst>
              <a:path w="835934" h="1217730">
                <a:moveTo>
                  <a:pt x="0" y="0"/>
                </a:moveTo>
                <a:lnTo>
                  <a:pt x="835933" y="0"/>
                </a:lnTo>
                <a:lnTo>
                  <a:pt x="835933" y="1217730"/>
                </a:lnTo>
                <a:lnTo>
                  <a:pt x="0" y="12177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3601119" y="3751611"/>
            <a:ext cx="11085762" cy="4538138"/>
          </a:xfrm>
          <a:custGeom>
            <a:avLst/>
            <a:gdLst/>
            <a:ahLst/>
            <a:cxnLst/>
            <a:rect l="l" t="t" r="r" b="b"/>
            <a:pathLst>
              <a:path w="11085762" h="4538138">
                <a:moveTo>
                  <a:pt x="0" y="0"/>
                </a:moveTo>
                <a:lnTo>
                  <a:pt x="11085762" y="0"/>
                </a:lnTo>
                <a:lnTo>
                  <a:pt x="11085762" y="4538138"/>
                </a:lnTo>
                <a:lnTo>
                  <a:pt x="0" y="45381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252" t="-65728" b="-35211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7509" y="8236774"/>
            <a:ext cx="4710578" cy="3326845"/>
          </a:xfrm>
          <a:custGeom>
            <a:avLst/>
            <a:gdLst/>
            <a:ahLst/>
            <a:cxnLst/>
            <a:rect l="l" t="t" r="r" b="b"/>
            <a:pathLst>
              <a:path w="4710578" h="3326845">
                <a:moveTo>
                  <a:pt x="0" y="0"/>
                </a:moveTo>
                <a:lnTo>
                  <a:pt x="4710577" y="0"/>
                </a:lnTo>
                <a:lnTo>
                  <a:pt x="4710577" y="3326845"/>
                </a:lnTo>
                <a:lnTo>
                  <a:pt x="0" y="3326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3381705" y="-1805141"/>
            <a:ext cx="25051411" cy="5012893"/>
            <a:chOff x="0" y="0"/>
            <a:chExt cx="33401881" cy="6683857"/>
          </a:xfrm>
        </p:grpSpPr>
        <p:sp>
          <p:nvSpPr>
            <p:cNvPr id="4" name="Freeform 4"/>
            <p:cNvSpPr/>
            <p:nvPr/>
          </p:nvSpPr>
          <p:spPr>
            <a:xfrm flipV="1">
              <a:off x="0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0" y="6683857"/>
                  </a:moveTo>
                  <a:lnTo>
                    <a:pt x="16709643" y="6683857"/>
                  </a:lnTo>
                  <a:lnTo>
                    <a:pt x="16709643" y="0"/>
                  </a:lnTo>
                  <a:lnTo>
                    <a:pt x="0" y="0"/>
                  </a:lnTo>
                  <a:lnTo>
                    <a:pt x="0" y="6683857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16692237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16709644" y="6683857"/>
                  </a:moveTo>
                  <a:lnTo>
                    <a:pt x="0" y="6683857"/>
                  </a:lnTo>
                  <a:lnTo>
                    <a:pt x="0" y="0"/>
                  </a:lnTo>
                  <a:lnTo>
                    <a:pt x="16709644" y="0"/>
                  </a:lnTo>
                  <a:lnTo>
                    <a:pt x="16709644" y="6683857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>
            <a:off x="515172" y="1687845"/>
            <a:ext cx="4861154" cy="2734399"/>
          </a:xfrm>
          <a:custGeom>
            <a:avLst/>
            <a:gdLst/>
            <a:ahLst/>
            <a:cxnLst/>
            <a:rect l="l" t="t" r="r" b="b"/>
            <a:pathLst>
              <a:path w="4861154" h="2734399">
                <a:moveTo>
                  <a:pt x="0" y="0"/>
                </a:moveTo>
                <a:lnTo>
                  <a:pt x="4861154" y="0"/>
                </a:lnTo>
                <a:lnTo>
                  <a:pt x="4861154" y="2734399"/>
                </a:lnTo>
                <a:lnTo>
                  <a:pt x="0" y="2734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433492" y="5140218"/>
            <a:ext cx="5499153" cy="3093274"/>
          </a:xfrm>
          <a:custGeom>
            <a:avLst/>
            <a:gdLst/>
            <a:ahLst/>
            <a:cxnLst/>
            <a:rect l="l" t="t" r="r" b="b"/>
            <a:pathLst>
              <a:path w="5499153" h="3093274">
                <a:moveTo>
                  <a:pt x="0" y="0"/>
                </a:moveTo>
                <a:lnTo>
                  <a:pt x="5499153" y="0"/>
                </a:lnTo>
                <a:lnTo>
                  <a:pt x="5499153" y="3093274"/>
                </a:lnTo>
                <a:lnTo>
                  <a:pt x="0" y="30932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3297490" y="6701862"/>
            <a:ext cx="4084345" cy="3063259"/>
          </a:xfrm>
          <a:custGeom>
            <a:avLst/>
            <a:gdLst/>
            <a:ahLst/>
            <a:cxnLst/>
            <a:rect l="l" t="t" r="r" b="b"/>
            <a:pathLst>
              <a:path w="4084345" h="3063259">
                <a:moveTo>
                  <a:pt x="0" y="0"/>
                </a:moveTo>
                <a:lnTo>
                  <a:pt x="4084344" y="0"/>
                </a:lnTo>
                <a:lnTo>
                  <a:pt x="4084344" y="3063259"/>
                </a:lnTo>
                <a:lnTo>
                  <a:pt x="0" y="3063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7841467" y="6040616"/>
            <a:ext cx="4966007" cy="3724505"/>
          </a:xfrm>
          <a:custGeom>
            <a:avLst/>
            <a:gdLst/>
            <a:ahLst/>
            <a:cxnLst/>
            <a:rect l="l" t="t" r="r" b="b"/>
            <a:pathLst>
              <a:path w="4966007" h="3724505">
                <a:moveTo>
                  <a:pt x="0" y="0"/>
                </a:moveTo>
                <a:lnTo>
                  <a:pt x="4966007" y="0"/>
                </a:lnTo>
                <a:lnTo>
                  <a:pt x="4966007" y="3724505"/>
                </a:lnTo>
                <a:lnTo>
                  <a:pt x="0" y="37245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0" y="540272"/>
            <a:ext cx="18288000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Temps forts ados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2877" y="1595659"/>
            <a:ext cx="4218397" cy="727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5799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Nuitée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66304" y="2265643"/>
            <a:ext cx="12621696" cy="3574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5368" lvl="1" indent="-272684" algn="ctr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11 jeunes pour la Via Rhona + 2 bénévoles que nous remercions</a:t>
            </a:r>
          </a:p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Tour du lac du Bourget + descente en canoé les gorges de la Balme</a:t>
            </a:r>
          </a:p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et remonté sur la Via Rhona</a:t>
            </a:r>
          </a:p>
          <a:p>
            <a:pPr marL="545368" lvl="1" indent="-272684" algn="ctr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6 jeunes pour “jeunes au Sommet” (en même temps que le projet jeunes)</a:t>
            </a:r>
          </a:p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Grimpeurs et Rapaces : “Coexistence en Hauteur". </a:t>
            </a:r>
          </a:p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Découverte de la falaise (qui y habite ? faune, flore - zoom sur les rapaces) et initiation à l'escalade.</a:t>
            </a:r>
          </a:p>
          <a:p>
            <a:pPr algn="ctr">
              <a:lnSpc>
                <a:spcPts val="3536"/>
              </a:lnSpc>
            </a:pPr>
            <a:endParaRPr lang="en-US" sz="2526">
              <a:solidFill>
                <a:srgbClr val="24608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6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46E1D0-4738-7F6C-1B76-D3C435B45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EE8BADE-9AD5-9347-1406-AC402BD2604C}"/>
              </a:ext>
            </a:extLst>
          </p:cNvPr>
          <p:cNvSpPr/>
          <p:nvPr/>
        </p:nvSpPr>
        <p:spPr>
          <a:xfrm>
            <a:off x="-527509" y="8236774"/>
            <a:ext cx="4710578" cy="3326845"/>
          </a:xfrm>
          <a:custGeom>
            <a:avLst/>
            <a:gdLst/>
            <a:ahLst/>
            <a:cxnLst/>
            <a:rect l="l" t="t" r="r" b="b"/>
            <a:pathLst>
              <a:path w="4710578" h="3326845">
                <a:moveTo>
                  <a:pt x="0" y="0"/>
                </a:moveTo>
                <a:lnTo>
                  <a:pt x="4710577" y="0"/>
                </a:lnTo>
                <a:lnTo>
                  <a:pt x="4710577" y="3326845"/>
                </a:lnTo>
                <a:lnTo>
                  <a:pt x="0" y="33268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DAF082B-2BFF-578F-85E5-F0387CEBA70C}"/>
              </a:ext>
            </a:extLst>
          </p:cNvPr>
          <p:cNvGrpSpPr/>
          <p:nvPr/>
        </p:nvGrpSpPr>
        <p:grpSpPr>
          <a:xfrm>
            <a:off x="-3381705" y="-1805141"/>
            <a:ext cx="25051411" cy="5012893"/>
            <a:chOff x="0" y="0"/>
            <a:chExt cx="33401881" cy="668385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8A2E517-7012-4898-0D69-6B3E534D7BA4}"/>
                </a:ext>
              </a:extLst>
            </p:cNvPr>
            <p:cNvSpPr/>
            <p:nvPr/>
          </p:nvSpPr>
          <p:spPr>
            <a:xfrm flipV="1">
              <a:off x="0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0" y="6683857"/>
                  </a:moveTo>
                  <a:lnTo>
                    <a:pt x="16709643" y="6683857"/>
                  </a:lnTo>
                  <a:lnTo>
                    <a:pt x="16709643" y="0"/>
                  </a:lnTo>
                  <a:lnTo>
                    <a:pt x="0" y="0"/>
                  </a:lnTo>
                  <a:lnTo>
                    <a:pt x="0" y="668385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90B1DFE-8A70-1738-01F4-3956F622036C}"/>
                </a:ext>
              </a:extLst>
            </p:cNvPr>
            <p:cNvSpPr/>
            <p:nvPr/>
          </p:nvSpPr>
          <p:spPr>
            <a:xfrm flipH="1" flipV="1">
              <a:off x="16692237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16709644" y="6683857"/>
                  </a:moveTo>
                  <a:lnTo>
                    <a:pt x="0" y="6683857"/>
                  </a:lnTo>
                  <a:lnTo>
                    <a:pt x="0" y="0"/>
                  </a:lnTo>
                  <a:lnTo>
                    <a:pt x="16709644" y="0"/>
                  </a:lnTo>
                  <a:lnTo>
                    <a:pt x="16709644" y="668385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585085DC-5C10-C0F9-39E4-20610C83FB0B}"/>
              </a:ext>
            </a:extLst>
          </p:cNvPr>
          <p:cNvSpPr txBox="1"/>
          <p:nvPr/>
        </p:nvSpPr>
        <p:spPr>
          <a:xfrm>
            <a:off x="0" y="540272"/>
            <a:ext cx="18288000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Temps forts ados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77B5697-69AF-13BA-706F-EA8584D29BF7}"/>
              </a:ext>
            </a:extLst>
          </p:cNvPr>
          <p:cNvSpPr txBox="1"/>
          <p:nvPr/>
        </p:nvSpPr>
        <p:spPr>
          <a:xfrm>
            <a:off x="11432877" y="1595659"/>
            <a:ext cx="4218397" cy="647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5799" dirty="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Séjour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74E667-86BF-4B3F-0579-2AD2183542A7}"/>
              </a:ext>
            </a:extLst>
          </p:cNvPr>
          <p:cNvSpPr txBox="1"/>
          <p:nvPr/>
        </p:nvSpPr>
        <p:spPr>
          <a:xfrm>
            <a:off x="1905000" y="3619500"/>
            <a:ext cx="1196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Voir la vidéo : </a:t>
            </a:r>
            <a:r>
              <a:rPr lang="fr-FR" dirty="0">
                <a:hlinkClick r:id="rId6"/>
              </a:rPr>
              <a:t>https://www.amisdesbauges.org/wp-content/uploads/2025/10/Projet-jeune.mp4</a:t>
            </a:r>
            <a:r>
              <a:rPr lang="fr-FR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69566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629400"/>
            <a:ext cx="18288000" cy="7315200"/>
          </a:xfrm>
          <a:custGeom>
            <a:avLst/>
            <a:gdLst/>
            <a:ahLst/>
            <a:cxnLst/>
            <a:rect l="l" t="t" r="r" b="b"/>
            <a:pathLst>
              <a:path w="18288000" h="7315200">
                <a:moveTo>
                  <a:pt x="0" y="0"/>
                </a:moveTo>
                <a:lnTo>
                  <a:pt x="18288000" y="0"/>
                </a:lnTo>
                <a:lnTo>
                  <a:pt x="18288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flipH="1">
            <a:off x="13694910" y="6063399"/>
            <a:ext cx="4593090" cy="4604601"/>
          </a:xfrm>
          <a:custGeom>
            <a:avLst/>
            <a:gdLst/>
            <a:ahLst/>
            <a:cxnLst/>
            <a:rect l="l" t="t" r="r" b="b"/>
            <a:pathLst>
              <a:path w="4593090" h="4604601">
                <a:moveTo>
                  <a:pt x="4593090" y="0"/>
                </a:moveTo>
                <a:lnTo>
                  <a:pt x="0" y="0"/>
                </a:lnTo>
                <a:lnTo>
                  <a:pt x="0" y="4604601"/>
                </a:lnTo>
                <a:lnTo>
                  <a:pt x="4593090" y="4604601"/>
                </a:lnTo>
                <a:lnTo>
                  <a:pt x="459309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57150" y="6513950"/>
            <a:ext cx="3678065" cy="4154050"/>
          </a:xfrm>
          <a:custGeom>
            <a:avLst/>
            <a:gdLst/>
            <a:ahLst/>
            <a:cxnLst/>
            <a:rect l="l" t="t" r="r" b="b"/>
            <a:pathLst>
              <a:path w="3678065" h="4154050">
                <a:moveTo>
                  <a:pt x="0" y="0"/>
                </a:moveTo>
                <a:lnTo>
                  <a:pt x="3678065" y="0"/>
                </a:lnTo>
                <a:lnTo>
                  <a:pt x="3678065" y="4154050"/>
                </a:lnTo>
                <a:lnTo>
                  <a:pt x="0" y="4154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0" y="886612"/>
            <a:ext cx="18288000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Difficultés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2412601" cy="2072285"/>
          </a:xfrm>
          <a:custGeom>
            <a:avLst/>
            <a:gdLst/>
            <a:ahLst/>
            <a:cxnLst/>
            <a:rect l="l" t="t" r="r" b="b"/>
            <a:pathLst>
              <a:path w="2412601" h="2072285">
                <a:moveTo>
                  <a:pt x="0" y="0"/>
                </a:moveTo>
                <a:lnTo>
                  <a:pt x="2412601" y="0"/>
                </a:lnTo>
                <a:lnTo>
                  <a:pt x="2412601" y="2072285"/>
                </a:lnTo>
                <a:lnTo>
                  <a:pt x="0" y="20722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29031" b="-12840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 flipH="1">
            <a:off x="15875399" y="0"/>
            <a:ext cx="2412601" cy="2072285"/>
          </a:xfrm>
          <a:custGeom>
            <a:avLst/>
            <a:gdLst/>
            <a:ahLst/>
            <a:cxnLst/>
            <a:rect l="l" t="t" r="r" b="b"/>
            <a:pathLst>
              <a:path w="2412601" h="2072285">
                <a:moveTo>
                  <a:pt x="2412601" y="0"/>
                </a:moveTo>
                <a:lnTo>
                  <a:pt x="0" y="0"/>
                </a:lnTo>
                <a:lnTo>
                  <a:pt x="0" y="2072285"/>
                </a:lnTo>
                <a:lnTo>
                  <a:pt x="2412601" y="2072285"/>
                </a:lnTo>
                <a:lnTo>
                  <a:pt x="2412601" y="0"/>
                </a:lnTo>
                <a:close/>
              </a:path>
            </a:pathLst>
          </a:custGeom>
          <a:blipFill>
            <a:blip r:embed="rId6"/>
            <a:stretch>
              <a:fillRect r="-229031" b="-128403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8" name="Group 8"/>
          <p:cNvGrpSpPr/>
          <p:nvPr/>
        </p:nvGrpSpPr>
        <p:grpSpPr>
          <a:xfrm>
            <a:off x="1574436" y="2595136"/>
            <a:ext cx="3379941" cy="2548364"/>
            <a:chOff x="0" y="0"/>
            <a:chExt cx="1272157" cy="9591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2157" cy="959165"/>
            </a:xfrm>
            <a:custGeom>
              <a:avLst/>
              <a:gdLst/>
              <a:ahLst/>
              <a:cxnLst/>
              <a:rect l="l" t="t" r="r" b="b"/>
              <a:pathLst>
                <a:path w="1272157" h="959165">
                  <a:moveTo>
                    <a:pt x="116818" y="0"/>
                  </a:moveTo>
                  <a:lnTo>
                    <a:pt x="1155339" y="0"/>
                  </a:lnTo>
                  <a:cubicBezTo>
                    <a:pt x="1219856" y="0"/>
                    <a:pt x="1272157" y="52301"/>
                    <a:pt x="1272157" y="116818"/>
                  </a:cubicBezTo>
                  <a:lnTo>
                    <a:pt x="1272157" y="842347"/>
                  </a:lnTo>
                  <a:cubicBezTo>
                    <a:pt x="1272157" y="906864"/>
                    <a:pt x="1219856" y="959165"/>
                    <a:pt x="1155339" y="959165"/>
                  </a:cubicBezTo>
                  <a:lnTo>
                    <a:pt x="116818" y="959165"/>
                  </a:lnTo>
                  <a:cubicBezTo>
                    <a:pt x="52301" y="959165"/>
                    <a:pt x="0" y="906864"/>
                    <a:pt x="0" y="842347"/>
                  </a:cubicBezTo>
                  <a:lnTo>
                    <a:pt x="0" y="116818"/>
                  </a:lnTo>
                  <a:cubicBezTo>
                    <a:pt x="0" y="52301"/>
                    <a:pt x="52301" y="0"/>
                    <a:pt x="116818" y="0"/>
                  </a:cubicBezTo>
                  <a:close/>
                </a:path>
              </a:pathLst>
            </a:custGeom>
            <a:solidFill>
              <a:srgbClr val="24608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72157" cy="997265"/>
            </a:xfrm>
            <a:prstGeom prst="rect">
              <a:avLst/>
            </a:prstGeom>
          </p:spPr>
          <p:txBody>
            <a:bodyPr lIns="44521" tIns="44521" rIns="44521" bIns="44521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17036" y="2699383"/>
            <a:ext cx="3294740" cy="207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Temps de travail limité à 35h pour les animateurs mineurs (52h30 d’ouverture  hebdomadaire)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119941" y="6171762"/>
            <a:ext cx="3379941" cy="2419213"/>
            <a:chOff x="0" y="0"/>
            <a:chExt cx="1272157" cy="9105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2157" cy="910554"/>
            </a:xfrm>
            <a:custGeom>
              <a:avLst/>
              <a:gdLst/>
              <a:ahLst/>
              <a:cxnLst/>
              <a:rect l="l" t="t" r="r" b="b"/>
              <a:pathLst>
                <a:path w="1272157" h="910554">
                  <a:moveTo>
                    <a:pt x="116818" y="0"/>
                  </a:moveTo>
                  <a:lnTo>
                    <a:pt x="1155339" y="0"/>
                  </a:lnTo>
                  <a:cubicBezTo>
                    <a:pt x="1219856" y="0"/>
                    <a:pt x="1272157" y="52301"/>
                    <a:pt x="1272157" y="116818"/>
                  </a:cubicBezTo>
                  <a:lnTo>
                    <a:pt x="1272157" y="793736"/>
                  </a:lnTo>
                  <a:cubicBezTo>
                    <a:pt x="1272157" y="858253"/>
                    <a:pt x="1219856" y="910554"/>
                    <a:pt x="1155339" y="910554"/>
                  </a:cubicBezTo>
                  <a:lnTo>
                    <a:pt x="116818" y="910554"/>
                  </a:lnTo>
                  <a:cubicBezTo>
                    <a:pt x="52301" y="910554"/>
                    <a:pt x="0" y="858253"/>
                    <a:pt x="0" y="793736"/>
                  </a:cubicBezTo>
                  <a:lnTo>
                    <a:pt x="0" y="116818"/>
                  </a:lnTo>
                  <a:cubicBezTo>
                    <a:pt x="0" y="52301"/>
                    <a:pt x="52301" y="0"/>
                    <a:pt x="116818" y="0"/>
                  </a:cubicBezTo>
                  <a:close/>
                </a:path>
              </a:pathLst>
            </a:custGeom>
            <a:solidFill>
              <a:srgbClr val="24608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72157" cy="948654"/>
            </a:xfrm>
            <a:prstGeom prst="rect">
              <a:avLst/>
            </a:prstGeom>
          </p:spPr>
          <p:txBody>
            <a:bodyPr lIns="44521" tIns="44521" rIns="44521" bIns="44521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205142" y="6276975"/>
            <a:ext cx="3294740" cy="207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Manque d’espaces pour séparer les groupes en activitée et sur les temps d’accueil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227651" y="3208743"/>
            <a:ext cx="3379941" cy="1934757"/>
            <a:chOff x="0" y="0"/>
            <a:chExt cx="1272157" cy="72821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72157" cy="728212"/>
            </a:xfrm>
            <a:custGeom>
              <a:avLst/>
              <a:gdLst/>
              <a:ahLst/>
              <a:cxnLst/>
              <a:rect l="l" t="t" r="r" b="b"/>
              <a:pathLst>
                <a:path w="1272157" h="728212">
                  <a:moveTo>
                    <a:pt x="116818" y="0"/>
                  </a:moveTo>
                  <a:lnTo>
                    <a:pt x="1155339" y="0"/>
                  </a:lnTo>
                  <a:cubicBezTo>
                    <a:pt x="1219856" y="0"/>
                    <a:pt x="1272157" y="52301"/>
                    <a:pt x="1272157" y="116818"/>
                  </a:cubicBezTo>
                  <a:lnTo>
                    <a:pt x="1272157" y="611394"/>
                  </a:lnTo>
                  <a:cubicBezTo>
                    <a:pt x="1272157" y="675911"/>
                    <a:pt x="1219856" y="728212"/>
                    <a:pt x="1155339" y="728212"/>
                  </a:cubicBezTo>
                  <a:lnTo>
                    <a:pt x="116818" y="728212"/>
                  </a:lnTo>
                  <a:cubicBezTo>
                    <a:pt x="52301" y="728212"/>
                    <a:pt x="0" y="675911"/>
                    <a:pt x="0" y="611394"/>
                  </a:cubicBezTo>
                  <a:lnTo>
                    <a:pt x="0" y="116818"/>
                  </a:lnTo>
                  <a:cubicBezTo>
                    <a:pt x="0" y="52301"/>
                    <a:pt x="52301" y="0"/>
                    <a:pt x="116818" y="0"/>
                  </a:cubicBezTo>
                  <a:close/>
                </a:path>
              </a:pathLst>
            </a:custGeom>
            <a:solidFill>
              <a:srgbClr val="24608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272157" cy="766312"/>
            </a:xfrm>
            <a:prstGeom prst="rect">
              <a:avLst/>
            </a:prstGeom>
          </p:spPr>
          <p:txBody>
            <a:bodyPr lIns="44521" tIns="44521" rIns="44521" bIns="44521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270251" y="3297712"/>
            <a:ext cx="3294740" cy="16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Présence des ados sur le temps d’accueil (sans animateurs attitrés)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2977808" y="4176122"/>
            <a:ext cx="3379941" cy="1467134"/>
            <a:chOff x="0" y="0"/>
            <a:chExt cx="1272157" cy="55220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72157" cy="552206"/>
            </a:xfrm>
            <a:custGeom>
              <a:avLst/>
              <a:gdLst/>
              <a:ahLst/>
              <a:cxnLst/>
              <a:rect l="l" t="t" r="r" b="b"/>
              <a:pathLst>
                <a:path w="1272157" h="552206">
                  <a:moveTo>
                    <a:pt x="116818" y="0"/>
                  </a:moveTo>
                  <a:lnTo>
                    <a:pt x="1155339" y="0"/>
                  </a:lnTo>
                  <a:cubicBezTo>
                    <a:pt x="1219856" y="0"/>
                    <a:pt x="1272157" y="52301"/>
                    <a:pt x="1272157" y="116818"/>
                  </a:cubicBezTo>
                  <a:lnTo>
                    <a:pt x="1272157" y="435388"/>
                  </a:lnTo>
                  <a:cubicBezTo>
                    <a:pt x="1272157" y="499905"/>
                    <a:pt x="1219856" y="552206"/>
                    <a:pt x="1155339" y="552206"/>
                  </a:cubicBezTo>
                  <a:lnTo>
                    <a:pt x="116818" y="552206"/>
                  </a:lnTo>
                  <a:cubicBezTo>
                    <a:pt x="52301" y="552206"/>
                    <a:pt x="0" y="499905"/>
                    <a:pt x="0" y="435388"/>
                  </a:cubicBezTo>
                  <a:lnTo>
                    <a:pt x="0" y="116818"/>
                  </a:lnTo>
                  <a:cubicBezTo>
                    <a:pt x="0" y="52301"/>
                    <a:pt x="52301" y="0"/>
                    <a:pt x="116818" y="0"/>
                  </a:cubicBezTo>
                  <a:close/>
                </a:path>
              </a:pathLst>
            </a:custGeom>
            <a:solidFill>
              <a:srgbClr val="24608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272157" cy="590306"/>
            </a:xfrm>
            <a:prstGeom prst="rect">
              <a:avLst/>
            </a:prstGeom>
          </p:spPr>
          <p:txBody>
            <a:bodyPr lIns="44521" tIns="44521" rIns="44521" bIns="44521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020408" y="4265090"/>
            <a:ext cx="3294740" cy="123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Trouver un 2eme minibus pour les ados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407426" y="6063399"/>
            <a:ext cx="3379941" cy="2302301"/>
            <a:chOff x="0" y="0"/>
            <a:chExt cx="1272157" cy="8665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72157" cy="866550"/>
            </a:xfrm>
            <a:custGeom>
              <a:avLst/>
              <a:gdLst/>
              <a:ahLst/>
              <a:cxnLst/>
              <a:rect l="l" t="t" r="r" b="b"/>
              <a:pathLst>
                <a:path w="1272157" h="866550">
                  <a:moveTo>
                    <a:pt x="116818" y="0"/>
                  </a:moveTo>
                  <a:lnTo>
                    <a:pt x="1155339" y="0"/>
                  </a:lnTo>
                  <a:cubicBezTo>
                    <a:pt x="1219856" y="0"/>
                    <a:pt x="1272157" y="52301"/>
                    <a:pt x="1272157" y="116818"/>
                  </a:cubicBezTo>
                  <a:lnTo>
                    <a:pt x="1272157" y="749732"/>
                  </a:lnTo>
                  <a:cubicBezTo>
                    <a:pt x="1272157" y="814249"/>
                    <a:pt x="1219856" y="866550"/>
                    <a:pt x="1155339" y="866550"/>
                  </a:cubicBezTo>
                  <a:lnTo>
                    <a:pt x="116818" y="866550"/>
                  </a:lnTo>
                  <a:cubicBezTo>
                    <a:pt x="52301" y="866550"/>
                    <a:pt x="0" y="814249"/>
                    <a:pt x="0" y="749732"/>
                  </a:cubicBezTo>
                  <a:lnTo>
                    <a:pt x="0" y="116818"/>
                  </a:lnTo>
                  <a:cubicBezTo>
                    <a:pt x="0" y="52301"/>
                    <a:pt x="52301" y="0"/>
                    <a:pt x="116818" y="0"/>
                  </a:cubicBezTo>
                  <a:close/>
                </a:path>
              </a:pathLst>
            </a:custGeom>
            <a:solidFill>
              <a:srgbClr val="24608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272157" cy="904650"/>
            </a:xfrm>
            <a:prstGeom prst="rect">
              <a:avLst/>
            </a:prstGeom>
          </p:spPr>
          <p:txBody>
            <a:bodyPr lIns="44521" tIns="44521" rIns="44521" bIns="44521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450026" y="6152367"/>
            <a:ext cx="3294740" cy="207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Obligation de délocaliser le centre de loisirs les 3 derniers jours des vacances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714051" y="1822265"/>
            <a:ext cx="3379941" cy="1934757"/>
            <a:chOff x="0" y="0"/>
            <a:chExt cx="1272157" cy="72821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72157" cy="728212"/>
            </a:xfrm>
            <a:custGeom>
              <a:avLst/>
              <a:gdLst/>
              <a:ahLst/>
              <a:cxnLst/>
              <a:rect l="l" t="t" r="r" b="b"/>
              <a:pathLst>
                <a:path w="1272157" h="728212">
                  <a:moveTo>
                    <a:pt x="116818" y="0"/>
                  </a:moveTo>
                  <a:lnTo>
                    <a:pt x="1155339" y="0"/>
                  </a:lnTo>
                  <a:cubicBezTo>
                    <a:pt x="1219856" y="0"/>
                    <a:pt x="1272157" y="52301"/>
                    <a:pt x="1272157" y="116818"/>
                  </a:cubicBezTo>
                  <a:lnTo>
                    <a:pt x="1272157" y="611394"/>
                  </a:lnTo>
                  <a:cubicBezTo>
                    <a:pt x="1272157" y="675911"/>
                    <a:pt x="1219856" y="728212"/>
                    <a:pt x="1155339" y="728212"/>
                  </a:cubicBezTo>
                  <a:lnTo>
                    <a:pt x="116818" y="728212"/>
                  </a:lnTo>
                  <a:cubicBezTo>
                    <a:pt x="52301" y="728212"/>
                    <a:pt x="0" y="675911"/>
                    <a:pt x="0" y="611394"/>
                  </a:cubicBezTo>
                  <a:lnTo>
                    <a:pt x="0" y="116818"/>
                  </a:lnTo>
                  <a:cubicBezTo>
                    <a:pt x="0" y="52301"/>
                    <a:pt x="52301" y="0"/>
                    <a:pt x="116818" y="0"/>
                  </a:cubicBezTo>
                  <a:close/>
                </a:path>
              </a:pathLst>
            </a:custGeom>
            <a:solidFill>
              <a:srgbClr val="24608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272157" cy="766312"/>
            </a:xfrm>
            <a:prstGeom prst="rect">
              <a:avLst/>
            </a:prstGeom>
          </p:spPr>
          <p:txBody>
            <a:bodyPr lIns="44521" tIns="44521" rIns="44521" bIns="44521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1756651" y="1911233"/>
            <a:ext cx="3294740" cy="16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Ne pas avoir accès aux locaux pour les réunions de préparation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688678"/>
            <a:ext cx="2680288" cy="2598322"/>
          </a:xfrm>
          <a:custGeom>
            <a:avLst/>
            <a:gdLst/>
            <a:ahLst/>
            <a:cxnLst/>
            <a:rect l="l" t="t" r="r" b="b"/>
            <a:pathLst>
              <a:path w="2680288" h="2598322">
                <a:moveTo>
                  <a:pt x="0" y="0"/>
                </a:moveTo>
                <a:lnTo>
                  <a:pt x="2680288" y="0"/>
                </a:lnTo>
                <a:lnTo>
                  <a:pt x="2680288" y="2598322"/>
                </a:lnTo>
                <a:lnTo>
                  <a:pt x="0" y="2598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6167920" y="9258300"/>
            <a:ext cx="12120080" cy="1772562"/>
          </a:xfrm>
          <a:custGeom>
            <a:avLst/>
            <a:gdLst/>
            <a:ahLst/>
            <a:cxnLst/>
            <a:rect l="l" t="t" r="r" b="b"/>
            <a:pathLst>
              <a:path w="12120080" h="1772562">
                <a:moveTo>
                  <a:pt x="0" y="0"/>
                </a:moveTo>
                <a:lnTo>
                  <a:pt x="12120080" y="0"/>
                </a:lnTo>
                <a:lnTo>
                  <a:pt x="12120080" y="1772562"/>
                </a:lnTo>
                <a:lnTo>
                  <a:pt x="0" y="17725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-2340102" y="9787133"/>
            <a:ext cx="12120080" cy="1772562"/>
          </a:xfrm>
          <a:custGeom>
            <a:avLst/>
            <a:gdLst/>
            <a:ahLst/>
            <a:cxnLst/>
            <a:rect l="l" t="t" r="r" b="b"/>
            <a:pathLst>
              <a:path w="12120080" h="1772562">
                <a:moveTo>
                  <a:pt x="0" y="0"/>
                </a:moveTo>
                <a:lnTo>
                  <a:pt x="12120080" y="0"/>
                </a:lnTo>
                <a:lnTo>
                  <a:pt x="12120080" y="1772562"/>
                </a:lnTo>
                <a:lnTo>
                  <a:pt x="0" y="17725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5817778" y="369555"/>
            <a:ext cx="1760655" cy="1318291"/>
          </a:xfrm>
          <a:custGeom>
            <a:avLst/>
            <a:gdLst/>
            <a:ahLst/>
            <a:cxnLst/>
            <a:rect l="l" t="t" r="r" b="b"/>
            <a:pathLst>
              <a:path w="1760655" h="1318291">
                <a:moveTo>
                  <a:pt x="0" y="0"/>
                </a:moveTo>
                <a:lnTo>
                  <a:pt x="1760655" y="0"/>
                </a:lnTo>
                <a:lnTo>
                  <a:pt x="1760655" y="1318290"/>
                </a:lnTo>
                <a:lnTo>
                  <a:pt x="0" y="1318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2132" y="3361613"/>
            <a:ext cx="4568921" cy="20751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42067" y="3367278"/>
            <a:ext cx="4568921" cy="27411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5875" y="3361613"/>
            <a:ext cx="4568921" cy="2075163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7348502" y="7592616"/>
            <a:ext cx="1421422" cy="1421422"/>
          </a:xfrm>
          <a:custGeom>
            <a:avLst/>
            <a:gdLst/>
            <a:ahLst/>
            <a:cxnLst/>
            <a:rect l="l" t="t" r="r" b="b"/>
            <a:pathLst>
              <a:path w="1421422" h="1421422">
                <a:moveTo>
                  <a:pt x="0" y="0"/>
                </a:moveTo>
                <a:lnTo>
                  <a:pt x="1421422" y="0"/>
                </a:lnTo>
                <a:lnTo>
                  <a:pt x="1421422" y="1421422"/>
                </a:lnTo>
                <a:lnTo>
                  <a:pt x="0" y="14214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0" y="540272"/>
            <a:ext cx="18288000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 dirty="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Chiffres </a:t>
            </a:r>
            <a:r>
              <a:rPr lang="en-US" sz="9200" dirty="0" err="1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clés</a:t>
            </a:r>
            <a:r>
              <a:rPr lang="en-US" sz="9200" dirty="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 </a:t>
            </a:r>
            <a:r>
              <a:rPr lang="en-US" sz="9200" dirty="0" err="1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été</a:t>
            </a:r>
            <a:r>
              <a:rPr lang="en-US" sz="9200" dirty="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 </a:t>
            </a:r>
            <a:r>
              <a:rPr lang="en-US" sz="9200" dirty="0" err="1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enfance</a:t>
            </a:r>
            <a:r>
              <a:rPr lang="en-US" sz="9200" dirty="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725" y="4042721"/>
            <a:ext cx="4582444" cy="133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Nombre d’enfants </a:t>
            </a:r>
          </a:p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différents</a:t>
            </a:r>
          </a:p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(juillet et aout)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10375" y="2988646"/>
            <a:ext cx="61679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2024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70310" y="2988646"/>
            <a:ext cx="61679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2025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78134" y="2988646"/>
            <a:ext cx="61679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 u="none" strike="noStrike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2023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21910" y="5316033"/>
            <a:ext cx="815367" cy="420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113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78968" y="5286980"/>
            <a:ext cx="815367" cy="420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121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898785" y="5316033"/>
            <a:ext cx="778108" cy="420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FF3131"/>
                </a:solidFill>
                <a:latin typeface="Open Sans"/>
                <a:ea typeface="Open Sans"/>
                <a:cs typeface="Open Sans"/>
                <a:sym typeface="Open Sans"/>
              </a:rPr>
              <a:t>153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4601" y="6249943"/>
            <a:ext cx="16826148" cy="133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Une augmentation des fréquentations s’observent après les difficultés des années précédentes dues à “l’effet covid” </a:t>
            </a:r>
          </a:p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Le fait qu’il y ait des nuitées séduisent de plus en plus de familles.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591580" y="7840266"/>
            <a:ext cx="1541029" cy="103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 dirty="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35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69924" y="7866465"/>
            <a:ext cx="4231479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en 3 ans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155" y="5567013"/>
            <a:ext cx="5080021" cy="213846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5001" y="7294826"/>
            <a:ext cx="960526" cy="420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4327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372" y="5522914"/>
            <a:ext cx="5080021" cy="213846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628535" y="7295194"/>
            <a:ext cx="960526" cy="420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4809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0002" y="5567013"/>
            <a:ext cx="5080021" cy="213846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527753" y="7295194"/>
            <a:ext cx="1138324" cy="420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5230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309114" y="1661938"/>
            <a:ext cx="4582444" cy="133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Nombre d’heures été</a:t>
            </a:r>
          </a:p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- de 6 ans</a:t>
            </a:r>
          </a:p>
          <a:p>
            <a:pPr algn="ctr">
              <a:lnSpc>
                <a:spcPts val="3536"/>
              </a:lnSpc>
            </a:pPr>
            <a:endParaRPr lang="en-US" sz="2526">
              <a:solidFill>
                <a:srgbClr val="24608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317" y="295688"/>
            <a:ext cx="5080021" cy="14847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764" y="243934"/>
            <a:ext cx="5080021" cy="18116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5615" y="220607"/>
            <a:ext cx="5080021" cy="246530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542499" y="2205426"/>
            <a:ext cx="910529" cy="420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2505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77107" y="2205426"/>
            <a:ext cx="910529" cy="420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3516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65314" y="2205426"/>
            <a:ext cx="984952" cy="420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5345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309114" y="6349705"/>
            <a:ext cx="4582444" cy="8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Nombre d’heures été</a:t>
            </a:r>
          </a:p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+ de 6 ans</a:t>
            </a:r>
          </a:p>
        </p:txBody>
      </p:sp>
      <p:sp>
        <p:nvSpPr>
          <p:cNvPr id="16" name="Freeform 16"/>
          <p:cNvSpPr/>
          <p:nvPr/>
        </p:nvSpPr>
        <p:spPr>
          <a:xfrm>
            <a:off x="7690292" y="2720150"/>
            <a:ext cx="1421422" cy="1421422"/>
          </a:xfrm>
          <a:custGeom>
            <a:avLst/>
            <a:gdLst/>
            <a:ahLst/>
            <a:cxnLst/>
            <a:rect l="l" t="t" r="r" b="b"/>
            <a:pathLst>
              <a:path w="1421422" h="1421422">
                <a:moveTo>
                  <a:pt x="0" y="0"/>
                </a:moveTo>
                <a:lnTo>
                  <a:pt x="1421422" y="0"/>
                </a:lnTo>
                <a:lnTo>
                  <a:pt x="1421422" y="1421423"/>
                </a:lnTo>
                <a:lnTo>
                  <a:pt x="0" y="14214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5905012" y="3097370"/>
            <a:ext cx="1541029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113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34535" y="3087845"/>
            <a:ext cx="4231479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en 3 ans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0926" y="4292568"/>
            <a:ext cx="16826148" cy="133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L’accueil des enfants dès 3 ans avec l’utilisation de la salle de sieste de la Motte en Bauges. </a:t>
            </a:r>
          </a:p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Une équipe formée et régulière sécurise les plus jeunes.</a:t>
            </a:r>
          </a:p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La qualité des animations proposées.</a:t>
            </a:r>
          </a:p>
        </p:txBody>
      </p:sp>
      <p:sp>
        <p:nvSpPr>
          <p:cNvPr id="20" name="Freeform 20"/>
          <p:cNvSpPr/>
          <p:nvPr/>
        </p:nvSpPr>
        <p:spPr>
          <a:xfrm>
            <a:off x="7299421" y="7969623"/>
            <a:ext cx="1421422" cy="1421422"/>
          </a:xfrm>
          <a:custGeom>
            <a:avLst/>
            <a:gdLst/>
            <a:ahLst/>
            <a:cxnLst/>
            <a:rect l="l" t="t" r="r" b="b"/>
            <a:pathLst>
              <a:path w="1421422" h="1421422">
                <a:moveTo>
                  <a:pt x="0" y="0"/>
                </a:moveTo>
                <a:lnTo>
                  <a:pt x="1421422" y="0"/>
                </a:lnTo>
                <a:lnTo>
                  <a:pt x="1421422" y="1421422"/>
                </a:lnTo>
                <a:lnTo>
                  <a:pt x="0" y="1421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>
            <a:off x="5542499" y="8217273"/>
            <a:ext cx="1541029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21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20843" y="8243472"/>
            <a:ext cx="4231479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en 3 ans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9438670"/>
            <a:ext cx="16826148" cy="4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Des nuitées proposées, 1 nuitée en 2023, un séjour en 2024 et 2025.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690292" y="63552"/>
            <a:ext cx="61679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2024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50226" y="63552"/>
            <a:ext cx="61679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2025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66614" y="63552"/>
            <a:ext cx="61679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 u="none" strike="noStrike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2023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85386" y="7361739"/>
            <a:ext cx="4710578" cy="3326845"/>
          </a:xfrm>
          <a:custGeom>
            <a:avLst/>
            <a:gdLst/>
            <a:ahLst/>
            <a:cxnLst/>
            <a:rect l="l" t="t" r="r" b="b"/>
            <a:pathLst>
              <a:path w="4710578" h="3326845">
                <a:moveTo>
                  <a:pt x="0" y="0"/>
                </a:moveTo>
                <a:lnTo>
                  <a:pt x="4710578" y="0"/>
                </a:lnTo>
                <a:lnTo>
                  <a:pt x="4710578" y="3326846"/>
                </a:lnTo>
                <a:lnTo>
                  <a:pt x="0" y="3326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3381705" y="-1805141"/>
            <a:ext cx="25051411" cy="5012893"/>
            <a:chOff x="0" y="0"/>
            <a:chExt cx="33401881" cy="6683857"/>
          </a:xfrm>
        </p:grpSpPr>
        <p:sp>
          <p:nvSpPr>
            <p:cNvPr id="4" name="Freeform 4"/>
            <p:cNvSpPr/>
            <p:nvPr/>
          </p:nvSpPr>
          <p:spPr>
            <a:xfrm flipV="1">
              <a:off x="0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0" y="6683857"/>
                  </a:moveTo>
                  <a:lnTo>
                    <a:pt x="16709643" y="6683857"/>
                  </a:lnTo>
                  <a:lnTo>
                    <a:pt x="16709643" y="0"/>
                  </a:lnTo>
                  <a:lnTo>
                    <a:pt x="0" y="0"/>
                  </a:lnTo>
                  <a:lnTo>
                    <a:pt x="0" y="6683857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16692237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16709644" y="6683857"/>
                  </a:moveTo>
                  <a:lnTo>
                    <a:pt x="0" y="6683857"/>
                  </a:lnTo>
                  <a:lnTo>
                    <a:pt x="0" y="0"/>
                  </a:lnTo>
                  <a:lnTo>
                    <a:pt x="16709644" y="0"/>
                  </a:lnTo>
                  <a:lnTo>
                    <a:pt x="16709644" y="6683857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0" y="7533117"/>
            <a:ext cx="5970477" cy="2753883"/>
          </a:xfrm>
          <a:custGeom>
            <a:avLst/>
            <a:gdLst/>
            <a:ahLst/>
            <a:cxnLst/>
            <a:rect l="l" t="t" r="r" b="b"/>
            <a:pathLst>
              <a:path w="5970477" h="2753883">
                <a:moveTo>
                  <a:pt x="5970477" y="0"/>
                </a:moveTo>
                <a:lnTo>
                  <a:pt x="0" y="0"/>
                </a:lnTo>
                <a:lnTo>
                  <a:pt x="0" y="2753883"/>
                </a:lnTo>
                <a:lnTo>
                  <a:pt x="5970477" y="2753883"/>
                </a:lnTo>
                <a:lnTo>
                  <a:pt x="597047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 rot="829844">
            <a:off x="-34274" y="8789205"/>
            <a:ext cx="1420353" cy="1347560"/>
          </a:xfrm>
          <a:custGeom>
            <a:avLst/>
            <a:gdLst/>
            <a:ahLst/>
            <a:cxnLst/>
            <a:rect l="l" t="t" r="r" b="b"/>
            <a:pathLst>
              <a:path w="1420353" h="1347560">
                <a:moveTo>
                  <a:pt x="0" y="0"/>
                </a:moveTo>
                <a:lnTo>
                  <a:pt x="1420353" y="0"/>
                </a:lnTo>
                <a:lnTo>
                  <a:pt x="1420353" y="1347560"/>
                </a:lnTo>
                <a:lnTo>
                  <a:pt x="0" y="1347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1907248"/>
            <a:ext cx="4132687" cy="3099515"/>
          </a:xfrm>
          <a:custGeom>
            <a:avLst/>
            <a:gdLst/>
            <a:ahLst/>
            <a:cxnLst/>
            <a:rect l="l" t="t" r="r" b="b"/>
            <a:pathLst>
              <a:path w="4132687" h="3099515">
                <a:moveTo>
                  <a:pt x="0" y="0"/>
                </a:moveTo>
                <a:lnTo>
                  <a:pt x="4132687" y="0"/>
                </a:lnTo>
                <a:lnTo>
                  <a:pt x="4132687" y="3099515"/>
                </a:lnTo>
                <a:lnTo>
                  <a:pt x="0" y="30995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5748095" y="2870861"/>
            <a:ext cx="5695737" cy="4271803"/>
          </a:xfrm>
          <a:custGeom>
            <a:avLst/>
            <a:gdLst/>
            <a:ahLst/>
            <a:cxnLst/>
            <a:rect l="l" t="t" r="r" b="b"/>
            <a:pathLst>
              <a:path w="5695737" h="4271803">
                <a:moveTo>
                  <a:pt x="0" y="0"/>
                </a:moveTo>
                <a:lnTo>
                  <a:pt x="5695737" y="0"/>
                </a:lnTo>
                <a:lnTo>
                  <a:pt x="5695737" y="4271803"/>
                </a:lnTo>
                <a:lnTo>
                  <a:pt x="0" y="4271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2270527" y="3457005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0" y="540272"/>
            <a:ext cx="18288000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Temps forts enfance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6439" y="1869148"/>
            <a:ext cx="3294740" cy="39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Grotte de Cerdon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24589" y="2779966"/>
            <a:ext cx="3294740" cy="817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Chateau de Montrottier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70527" y="9416393"/>
            <a:ext cx="3294740" cy="39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0"/>
              </a:lnSpc>
            </a:pPr>
            <a:r>
              <a:rPr lang="en-US" sz="2379" b="1">
                <a:solidFill>
                  <a:srgbClr val="FFFFFF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Domaine des fauves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24333" y="1721507"/>
            <a:ext cx="3693564" cy="74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5"/>
              </a:lnSpc>
            </a:pPr>
            <a:r>
              <a:rPr lang="en-US" sz="5902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Les sorties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2097" y="5302038"/>
            <a:ext cx="5535998" cy="178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Cette année c’est 12 animateurs</a:t>
            </a:r>
          </a:p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4 stagiaires BAFA</a:t>
            </a:r>
          </a:p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7 animateurs mineurs dans l’équipe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8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81705" y="-1805141"/>
            <a:ext cx="25051411" cy="5012893"/>
            <a:chOff x="0" y="0"/>
            <a:chExt cx="33401881" cy="6683857"/>
          </a:xfrm>
        </p:grpSpPr>
        <p:sp>
          <p:nvSpPr>
            <p:cNvPr id="3" name="Freeform 3"/>
            <p:cNvSpPr/>
            <p:nvPr/>
          </p:nvSpPr>
          <p:spPr>
            <a:xfrm flipV="1">
              <a:off x="0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0" y="6683857"/>
                  </a:moveTo>
                  <a:lnTo>
                    <a:pt x="16709643" y="6683857"/>
                  </a:lnTo>
                  <a:lnTo>
                    <a:pt x="16709643" y="0"/>
                  </a:lnTo>
                  <a:lnTo>
                    <a:pt x="0" y="0"/>
                  </a:lnTo>
                  <a:lnTo>
                    <a:pt x="0" y="6683857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 flipH="1" flipV="1">
              <a:off x="16692237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16709644" y="6683857"/>
                  </a:moveTo>
                  <a:lnTo>
                    <a:pt x="0" y="6683857"/>
                  </a:lnTo>
                  <a:lnTo>
                    <a:pt x="0" y="0"/>
                  </a:lnTo>
                  <a:lnTo>
                    <a:pt x="16709644" y="0"/>
                  </a:lnTo>
                  <a:lnTo>
                    <a:pt x="16709644" y="6683857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Freeform 5"/>
          <p:cNvSpPr/>
          <p:nvPr/>
        </p:nvSpPr>
        <p:spPr>
          <a:xfrm>
            <a:off x="4704434" y="6022512"/>
            <a:ext cx="2816223" cy="3754964"/>
          </a:xfrm>
          <a:custGeom>
            <a:avLst/>
            <a:gdLst/>
            <a:ahLst/>
            <a:cxnLst/>
            <a:rect l="l" t="t" r="r" b="b"/>
            <a:pathLst>
              <a:path w="2816223" h="3754964">
                <a:moveTo>
                  <a:pt x="0" y="0"/>
                </a:moveTo>
                <a:lnTo>
                  <a:pt x="2816224" y="0"/>
                </a:lnTo>
                <a:lnTo>
                  <a:pt x="2816224" y="3754965"/>
                </a:lnTo>
                <a:lnTo>
                  <a:pt x="0" y="37549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4609468" y="1882730"/>
            <a:ext cx="2911190" cy="3881587"/>
          </a:xfrm>
          <a:custGeom>
            <a:avLst/>
            <a:gdLst/>
            <a:ahLst/>
            <a:cxnLst/>
            <a:rect l="l" t="t" r="r" b="b"/>
            <a:pathLst>
              <a:path w="2911190" h="3881587">
                <a:moveTo>
                  <a:pt x="0" y="0"/>
                </a:moveTo>
                <a:lnTo>
                  <a:pt x="2911190" y="0"/>
                </a:lnTo>
                <a:lnTo>
                  <a:pt x="2911190" y="3881587"/>
                </a:lnTo>
                <a:lnTo>
                  <a:pt x="0" y="38815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121185" y="1882730"/>
            <a:ext cx="3203517" cy="4271356"/>
          </a:xfrm>
          <a:custGeom>
            <a:avLst/>
            <a:gdLst/>
            <a:ahLst/>
            <a:cxnLst/>
            <a:rect l="l" t="t" r="r" b="b"/>
            <a:pathLst>
              <a:path w="3203517" h="4271356">
                <a:moveTo>
                  <a:pt x="0" y="0"/>
                </a:moveTo>
                <a:lnTo>
                  <a:pt x="3203517" y="0"/>
                </a:lnTo>
                <a:lnTo>
                  <a:pt x="3203517" y="4271356"/>
                </a:lnTo>
                <a:lnTo>
                  <a:pt x="0" y="42713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19128" y="4896604"/>
            <a:ext cx="3866490" cy="5155320"/>
          </a:xfrm>
          <a:custGeom>
            <a:avLst/>
            <a:gdLst/>
            <a:ahLst/>
            <a:cxnLst/>
            <a:rect l="l" t="t" r="r" b="b"/>
            <a:pathLst>
              <a:path w="3866490" h="5155320">
                <a:moveTo>
                  <a:pt x="0" y="0"/>
                </a:moveTo>
                <a:lnTo>
                  <a:pt x="3866490" y="0"/>
                </a:lnTo>
                <a:lnTo>
                  <a:pt x="3866490" y="5155320"/>
                </a:lnTo>
                <a:lnTo>
                  <a:pt x="0" y="51553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1925229" y="2753242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8554149" y="6548629"/>
            <a:ext cx="2528459" cy="3371278"/>
          </a:xfrm>
          <a:custGeom>
            <a:avLst/>
            <a:gdLst/>
            <a:ahLst/>
            <a:cxnLst/>
            <a:rect l="l" t="t" r="r" b="b"/>
            <a:pathLst>
              <a:path w="2528459" h="3371278">
                <a:moveTo>
                  <a:pt x="0" y="0"/>
                </a:moveTo>
                <a:lnTo>
                  <a:pt x="2528458" y="0"/>
                </a:lnTo>
                <a:lnTo>
                  <a:pt x="2528458" y="3371278"/>
                </a:lnTo>
                <a:lnTo>
                  <a:pt x="0" y="33712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521016" y="1766076"/>
            <a:ext cx="3764602" cy="2823451"/>
          </a:xfrm>
          <a:custGeom>
            <a:avLst/>
            <a:gdLst/>
            <a:ahLst/>
            <a:cxnLst/>
            <a:rect l="l" t="t" r="r" b="b"/>
            <a:pathLst>
              <a:path w="3764602" h="2823451">
                <a:moveTo>
                  <a:pt x="0" y="0"/>
                </a:moveTo>
                <a:lnTo>
                  <a:pt x="3764602" y="0"/>
                </a:lnTo>
                <a:lnTo>
                  <a:pt x="3764602" y="2823451"/>
                </a:lnTo>
                <a:lnTo>
                  <a:pt x="0" y="2823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0" y="540272"/>
            <a:ext cx="18288000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Temps forts enfance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75328" y="1840245"/>
            <a:ext cx="4218397" cy="727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5799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Les animations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81705" y="-1805141"/>
            <a:ext cx="25051411" cy="5012893"/>
            <a:chOff x="0" y="0"/>
            <a:chExt cx="33401881" cy="6683857"/>
          </a:xfrm>
        </p:grpSpPr>
        <p:sp>
          <p:nvSpPr>
            <p:cNvPr id="3" name="Freeform 3"/>
            <p:cNvSpPr/>
            <p:nvPr/>
          </p:nvSpPr>
          <p:spPr>
            <a:xfrm flipV="1">
              <a:off x="0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0" y="6683857"/>
                  </a:moveTo>
                  <a:lnTo>
                    <a:pt x="16709643" y="6683857"/>
                  </a:lnTo>
                  <a:lnTo>
                    <a:pt x="16709643" y="0"/>
                  </a:lnTo>
                  <a:lnTo>
                    <a:pt x="0" y="0"/>
                  </a:lnTo>
                  <a:lnTo>
                    <a:pt x="0" y="6683857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 flipH="1" flipV="1">
              <a:off x="16692237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16709644" y="6683857"/>
                  </a:moveTo>
                  <a:lnTo>
                    <a:pt x="0" y="6683857"/>
                  </a:lnTo>
                  <a:lnTo>
                    <a:pt x="0" y="0"/>
                  </a:lnTo>
                  <a:lnTo>
                    <a:pt x="16709644" y="0"/>
                  </a:lnTo>
                  <a:lnTo>
                    <a:pt x="16709644" y="6683857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Freeform 5"/>
          <p:cNvSpPr/>
          <p:nvPr/>
        </p:nvSpPr>
        <p:spPr>
          <a:xfrm>
            <a:off x="849406" y="1687845"/>
            <a:ext cx="4927185" cy="4453765"/>
          </a:xfrm>
          <a:custGeom>
            <a:avLst/>
            <a:gdLst/>
            <a:ahLst/>
            <a:cxnLst/>
            <a:rect l="l" t="t" r="r" b="b"/>
            <a:pathLst>
              <a:path w="4927185" h="4453765">
                <a:moveTo>
                  <a:pt x="0" y="0"/>
                </a:moveTo>
                <a:lnTo>
                  <a:pt x="4927185" y="0"/>
                </a:lnTo>
                <a:lnTo>
                  <a:pt x="4927185" y="4453765"/>
                </a:lnTo>
                <a:lnTo>
                  <a:pt x="0" y="4453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52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3484526" y="2888108"/>
            <a:ext cx="3401173" cy="2550879"/>
          </a:xfrm>
          <a:custGeom>
            <a:avLst/>
            <a:gdLst/>
            <a:ahLst/>
            <a:cxnLst/>
            <a:rect l="l" t="t" r="r" b="b"/>
            <a:pathLst>
              <a:path w="3401173" h="2550879">
                <a:moveTo>
                  <a:pt x="0" y="0"/>
                </a:moveTo>
                <a:lnTo>
                  <a:pt x="3401173" y="0"/>
                </a:lnTo>
                <a:lnTo>
                  <a:pt x="3401173" y="2550880"/>
                </a:lnTo>
                <a:lnTo>
                  <a:pt x="0" y="2550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2578524" y="6050002"/>
            <a:ext cx="5233966" cy="3925474"/>
          </a:xfrm>
          <a:custGeom>
            <a:avLst/>
            <a:gdLst/>
            <a:ahLst/>
            <a:cxnLst/>
            <a:rect l="l" t="t" r="r" b="b"/>
            <a:pathLst>
              <a:path w="5233966" h="3925474">
                <a:moveTo>
                  <a:pt x="0" y="0"/>
                </a:moveTo>
                <a:lnTo>
                  <a:pt x="5233966" y="0"/>
                </a:lnTo>
                <a:lnTo>
                  <a:pt x="5233966" y="3925474"/>
                </a:lnTo>
                <a:lnTo>
                  <a:pt x="0" y="3925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7121114" y="2888108"/>
            <a:ext cx="4622988" cy="3467241"/>
          </a:xfrm>
          <a:custGeom>
            <a:avLst/>
            <a:gdLst/>
            <a:ahLst/>
            <a:cxnLst/>
            <a:rect l="l" t="t" r="r" b="b"/>
            <a:pathLst>
              <a:path w="4622988" h="3467241">
                <a:moveTo>
                  <a:pt x="0" y="0"/>
                </a:moveTo>
                <a:lnTo>
                  <a:pt x="4622988" y="0"/>
                </a:lnTo>
                <a:lnTo>
                  <a:pt x="4622988" y="3467241"/>
                </a:lnTo>
                <a:lnTo>
                  <a:pt x="0" y="3467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0" y="540272"/>
            <a:ext cx="18288000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Temps forts enfance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75328" y="1840245"/>
            <a:ext cx="4218397" cy="727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5799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séjour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9406" y="6895610"/>
            <a:ext cx="11129997" cy="16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3346" lvl="1" indent="-256673" algn="ctr">
              <a:lnSpc>
                <a:spcPts val="3328"/>
              </a:lnSpc>
              <a:buFont typeface="Arial"/>
              <a:buChar char="•"/>
            </a:pPr>
            <a:r>
              <a:rPr lang="en-US" sz="2377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23 enfants, 3 animateurs et 1 bénévole pour une traversée du massif des Bauges à pied, du belvédère du Revard au Châtelard. 35km de randonnée, 4 nuits sous tentes, des repas préparés par les enfants, une séance d’équitation, baignade le dernier jour.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690" y="2663380"/>
            <a:ext cx="5080021" cy="115794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95602" y="4227683"/>
            <a:ext cx="680281" cy="420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956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613" y="2663380"/>
            <a:ext cx="5080021" cy="148478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839201" y="4319322"/>
            <a:ext cx="1000548" cy="420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2 070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664" y="2663380"/>
            <a:ext cx="5080021" cy="18116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591851" y="4319322"/>
            <a:ext cx="1000548" cy="420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3 670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88926" y="2240500"/>
            <a:ext cx="61679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2024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48860" y="2240500"/>
            <a:ext cx="61679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2025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6685" y="2240500"/>
            <a:ext cx="61679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 u="none" strike="noStrike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2023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240680" y="1590545"/>
            <a:ext cx="4582444" cy="133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6"/>
              </a:lnSpc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Nombre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d’heures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été</a:t>
            </a:r>
            <a:endParaRPr lang="en-US" sz="2526" dirty="0">
              <a:solidFill>
                <a:srgbClr val="2460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536"/>
              </a:lnSpc>
            </a:pPr>
            <a:endParaRPr lang="en-US" sz="2526" dirty="0">
              <a:solidFill>
                <a:srgbClr val="2460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536"/>
              </a:lnSpc>
            </a:pPr>
            <a:endParaRPr lang="en-US" sz="2526" dirty="0">
              <a:solidFill>
                <a:srgbClr val="24608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60413" y="5483886"/>
            <a:ext cx="16826148" cy="4022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Une belle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fréquentation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cet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été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. On triple par rapport à 2023,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notamment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grâce à la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réalisation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séjours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3536"/>
              </a:lnSpc>
            </a:pPr>
            <a:endParaRPr lang="en-US" sz="2526" dirty="0">
              <a:solidFill>
                <a:srgbClr val="2460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Le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projet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“jeune”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apporte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à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lui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seul : 1 408h</a:t>
            </a:r>
          </a:p>
          <a:p>
            <a:pPr algn="l">
              <a:lnSpc>
                <a:spcPts val="3536"/>
              </a:lnSpc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Ce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projet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été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possible grâce au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dispositif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“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colo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apprenante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” et à la participation des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familles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sur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différents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temps,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comme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présence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des jeunes à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l’assemblée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générale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3536"/>
              </a:lnSpc>
            </a:pPr>
            <a:endParaRPr lang="en-US" sz="2526" dirty="0">
              <a:solidFill>
                <a:srgbClr val="24608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Il y a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eu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aussi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deux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nuitées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: “jeunes au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sommet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” pour 132h et “Via Rhona” pour 242h </a:t>
            </a:r>
          </a:p>
          <a:p>
            <a:pPr algn="l">
              <a:lnSpc>
                <a:spcPts val="3536"/>
              </a:lnSpc>
            </a:pP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Ces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projets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ont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été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possible grâce à la participation du département avec le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dispositif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“respiration” et par le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dispositif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international “jeunes au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sommet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” </a:t>
            </a:r>
            <a:r>
              <a:rPr lang="en-US" sz="2526" dirty="0" err="1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porté</a:t>
            </a:r>
            <a:r>
              <a:rPr lang="en-US" sz="2526" dirty="0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 par le Parc des Bauges. 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E4D8CF0-E797-621B-19B4-FB3CAD09C28E}"/>
              </a:ext>
            </a:extLst>
          </p:cNvPr>
          <p:cNvSpPr txBox="1"/>
          <p:nvPr/>
        </p:nvSpPr>
        <p:spPr>
          <a:xfrm>
            <a:off x="0" y="511687"/>
            <a:ext cx="18288000" cy="103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 dirty="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Chiffres </a:t>
            </a:r>
            <a:r>
              <a:rPr lang="en-US" sz="9200" dirty="0" err="1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clés</a:t>
            </a:r>
            <a:r>
              <a:rPr lang="en-US" sz="9200" dirty="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 </a:t>
            </a:r>
            <a:r>
              <a:rPr lang="en-US" sz="9200" dirty="0" err="1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été</a:t>
            </a:r>
            <a:r>
              <a:rPr lang="en-US" sz="9200" dirty="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 </a:t>
            </a:r>
            <a:r>
              <a:rPr lang="en-US" sz="9200" dirty="0" err="1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Ados</a:t>
            </a:r>
            <a:r>
              <a:rPr lang="en-US" sz="9200" dirty="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463" y="6975547"/>
            <a:ext cx="4710578" cy="3326845"/>
          </a:xfrm>
          <a:custGeom>
            <a:avLst/>
            <a:gdLst/>
            <a:ahLst/>
            <a:cxnLst/>
            <a:rect l="l" t="t" r="r" b="b"/>
            <a:pathLst>
              <a:path w="4710578" h="3326845">
                <a:moveTo>
                  <a:pt x="0" y="0"/>
                </a:moveTo>
                <a:lnTo>
                  <a:pt x="4710578" y="0"/>
                </a:lnTo>
                <a:lnTo>
                  <a:pt x="4710578" y="3326846"/>
                </a:lnTo>
                <a:lnTo>
                  <a:pt x="0" y="3326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3381705" y="-1805141"/>
            <a:ext cx="25051411" cy="5012893"/>
            <a:chOff x="0" y="0"/>
            <a:chExt cx="33401881" cy="6683857"/>
          </a:xfrm>
        </p:grpSpPr>
        <p:sp>
          <p:nvSpPr>
            <p:cNvPr id="4" name="Freeform 4"/>
            <p:cNvSpPr/>
            <p:nvPr/>
          </p:nvSpPr>
          <p:spPr>
            <a:xfrm flipV="1">
              <a:off x="0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0" y="6683857"/>
                  </a:moveTo>
                  <a:lnTo>
                    <a:pt x="16709643" y="6683857"/>
                  </a:lnTo>
                  <a:lnTo>
                    <a:pt x="16709643" y="0"/>
                  </a:lnTo>
                  <a:lnTo>
                    <a:pt x="0" y="0"/>
                  </a:lnTo>
                  <a:lnTo>
                    <a:pt x="0" y="6683857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16692237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16709644" y="6683857"/>
                  </a:moveTo>
                  <a:lnTo>
                    <a:pt x="0" y="6683857"/>
                  </a:lnTo>
                  <a:lnTo>
                    <a:pt x="0" y="0"/>
                  </a:lnTo>
                  <a:lnTo>
                    <a:pt x="16709644" y="0"/>
                  </a:lnTo>
                  <a:lnTo>
                    <a:pt x="16709644" y="6683857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0" y="7533117"/>
            <a:ext cx="5970477" cy="2753883"/>
          </a:xfrm>
          <a:custGeom>
            <a:avLst/>
            <a:gdLst/>
            <a:ahLst/>
            <a:cxnLst/>
            <a:rect l="l" t="t" r="r" b="b"/>
            <a:pathLst>
              <a:path w="5970477" h="2753883">
                <a:moveTo>
                  <a:pt x="5970477" y="0"/>
                </a:moveTo>
                <a:lnTo>
                  <a:pt x="0" y="0"/>
                </a:lnTo>
                <a:lnTo>
                  <a:pt x="0" y="2753883"/>
                </a:lnTo>
                <a:lnTo>
                  <a:pt x="5970477" y="2753883"/>
                </a:lnTo>
                <a:lnTo>
                  <a:pt x="597047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 rot="829844">
            <a:off x="-34274" y="8789205"/>
            <a:ext cx="1420353" cy="1347560"/>
          </a:xfrm>
          <a:custGeom>
            <a:avLst/>
            <a:gdLst/>
            <a:ahLst/>
            <a:cxnLst/>
            <a:rect l="l" t="t" r="r" b="b"/>
            <a:pathLst>
              <a:path w="1420353" h="1347560">
                <a:moveTo>
                  <a:pt x="0" y="0"/>
                </a:moveTo>
                <a:lnTo>
                  <a:pt x="1420353" y="0"/>
                </a:lnTo>
                <a:lnTo>
                  <a:pt x="1420353" y="1347560"/>
                </a:lnTo>
                <a:lnTo>
                  <a:pt x="0" y="1347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792339" y="2354173"/>
            <a:ext cx="3704696" cy="2789327"/>
          </a:xfrm>
          <a:custGeom>
            <a:avLst/>
            <a:gdLst/>
            <a:ahLst/>
            <a:cxnLst/>
            <a:rect l="l" t="t" r="r" b="b"/>
            <a:pathLst>
              <a:path w="3704696" h="2789327">
                <a:moveTo>
                  <a:pt x="0" y="0"/>
                </a:moveTo>
                <a:lnTo>
                  <a:pt x="3704696" y="0"/>
                </a:lnTo>
                <a:lnTo>
                  <a:pt x="3704696" y="2789327"/>
                </a:lnTo>
                <a:lnTo>
                  <a:pt x="0" y="27893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4760288" y="3470753"/>
            <a:ext cx="2628595" cy="3504794"/>
          </a:xfrm>
          <a:custGeom>
            <a:avLst/>
            <a:gdLst/>
            <a:ahLst/>
            <a:cxnLst/>
            <a:rect l="l" t="t" r="r" b="b"/>
            <a:pathLst>
              <a:path w="2628595" h="3504794">
                <a:moveTo>
                  <a:pt x="0" y="0"/>
                </a:moveTo>
                <a:lnTo>
                  <a:pt x="2628595" y="0"/>
                </a:lnTo>
                <a:lnTo>
                  <a:pt x="2628595" y="3504794"/>
                </a:lnTo>
                <a:lnTo>
                  <a:pt x="0" y="35047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7748962" y="5679206"/>
            <a:ext cx="5735564" cy="4301673"/>
          </a:xfrm>
          <a:custGeom>
            <a:avLst/>
            <a:gdLst/>
            <a:ahLst/>
            <a:cxnLst/>
            <a:rect l="l" t="t" r="r" b="b"/>
            <a:pathLst>
              <a:path w="5735564" h="4301673">
                <a:moveTo>
                  <a:pt x="0" y="0"/>
                </a:moveTo>
                <a:lnTo>
                  <a:pt x="5735564" y="0"/>
                </a:lnTo>
                <a:lnTo>
                  <a:pt x="5735564" y="4301674"/>
                </a:lnTo>
                <a:lnTo>
                  <a:pt x="0" y="4301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3751226" y="2567379"/>
            <a:ext cx="4393658" cy="3306228"/>
          </a:xfrm>
          <a:custGeom>
            <a:avLst/>
            <a:gdLst/>
            <a:ahLst/>
            <a:cxnLst/>
            <a:rect l="l" t="t" r="r" b="b"/>
            <a:pathLst>
              <a:path w="4393658" h="3306228">
                <a:moveTo>
                  <a:pt x="0" y="0"/>
                </a:moveTo>
                <a:lnTo>
                  <a:pt x="4393659" y="0"/>
                </a:lnTo>
                <a:lnTo>
                  <a:pt x="4393659" y="3306228"/>
                </a:lnTo>
                <a:lnTo>
                  <a:pt x="0" y="33062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0" y="540272"/>
            <a:ext cx="18288000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Temps forts ados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75328" y="1840245"/>
            <a:ext cx="4218397" cy="727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5799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Sorties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8935" y="5810617"/>
            <a:ext cx="16826148" cy="44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En moyenne, 16 jeunes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463" y="6975547"/>
            <a:ext cx="4710578" cy="3326845"/>
          </a:xfrm>
          <a:custGeom>
            <a:avLst/>
            <a:gdLst/>
            <a:ahLst/>
            <a:cxnLst/>
            <a:rect l="l" t="t" r="r" b="b"/>
            <a:pathLst>
              <a:path w="4710578" h="3326845">
                <a:moveTo>
                  <a:pt x="0" y="0"/>
                </a:moveTo>
                <a:lnTo>
                  <a:pt x="4710578" y="0"/>
                </a:lnTo>
                <a:lnTo>
                  <a:pt x="4710578" y="3326846"/>
                </a:lnTo>
                <a:lnTo>
                  <a:pt x="0" y="3326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3381705" y="-1805141"/>
            <a:ext cx="25051411" cy="5012893"/>
            <a:chOff x="0" y="0"/>
            <a:chExt cx="33401881" cy="6683857"/>
          </a:xfrm>
        </p:grpSpPr>
        <p:sp>
          <p:nvSpPr>
            <p:cNvPr id="4" name="Freeform 4"/>
            <p:cNvSpPr/>
            <p:nvPr/>
          </p:nvSpPr>
          <p:spPr>
            <a:xfrm flipV="1">
              <a:off x="0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0" y="6683857"/>
                  </a:moveTo>
                  <a:lnTo>
                    <a:pt x="16709643" y="6683857"/>
                  </a:lnTo>
                  <a:lnTo>
                    <a:pt x="16709643" y="0"/>
                  </a:lnTo>
                  <a:lnTo>
                    <a:pt x="0" y="0"/>
                  </a:lnTo>
                  <a:lnTo>
                    <a:pt x="0" y="6683857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Freeform 5"/>
            <p:cNvSpPr/>
            <p:nvPr/>
          </p:nvSpPr>
          <p:spPr>
            <a:xfrm flipH="1" flipV="1">
              <a:off x="16692237" y="0"/>
              <a:ext cx="16709643" cy="6683857"/>
            </a:xfrm>
            <a:custGeom>
              <a:avLst/>
              <a:gdLst/>
              <a:ahLst/>
              <a:cxnLst/>
              <a:rect l="l" t="t" r="r" b="b"/>
              <a:pathLst>
                <a:path w="16709643" h="6683857">
                  <a:moveTo>
                    <a:pt x="16709644" y="6683857"/>
                  </a:moveTo>
                  <a:lnTo>
                    <a:pt x="0" y="6683857"/>
                  </a:lnTo>
                  <a:lnTo>
                    <a:pt x="0" y="0"/>
                  </a:lnTo>
                  <a:lnTo>
                    <a:pt x="16709644" y="0"/>
                  </a:lnTo>
                  <a:lnTo>
                    <a:pt x="16709644" y="6683857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0" y="7533117"/>
            <a:ext cx="5970477" cy="2753883"/>
          </a:xfrm>
          <a:custGeom>
            <a:avLst/>
            <a:gdLst/>
            <a:ahLst/>
            <a:cxnLst/>
            <a:rect l="l" t="t" r="r" b="b"/>
            <a:pathLst>
              <a:path w="5970477" h="2753883">
                <a:moveTo>
                  <a:pt x="5970477" y="0"/>
                </a:moveTo>
                <a:lnTo>
                  <a:pt x="0" y="0"/>
                </a:lnTo>
                <a:lnTo>
                  <a:pt x="0" y="2753883"/>
                </a:lnTo>
                <a:lnTo>
                  <a:pt x="5970477" y="2753883"/>
                </a:lnTo>
                <a:lnTo>
                  <a:pt x="597047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 rot="829844">
            <a:off x="-34274" y="8789205"/>
            <a:ext cx="1420353" cy="1347560"/>
          </a:xfrm>
          <a:custGeom>
            <a:avLst/>
            <a:gdLst/>
            <a:ahLst/>
            <a:cxnLst/>
            <a:rect l="l" t="t" r="r" b="b"/>
            <a:pathLst>
              <a:path w="1420353" h="1347560">
                <a:moveTo>
                  <a:pt x="0" y="0"/>
                </a:moveTo>
                <a:lnTo>
                  <a:pt x="1420353" y="0"/>
                </a:lnTo>
                <a:lnTo>
                  <a:pt x="1420353" y="1347560"/>
                </a:lnTo>
                <a:lnTo>
                  <a:pt x="0" y="1347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675902" y="2127612"/>
            <a:ext cx="4985001" cy="3753291"/>
          </a:xfrm>
          <a:custGeom>
            <a:avLst/>
            <a:gdLst/>
            <a:ahLst/>
            <a:cxnLst/>
            <a:rect l="l" t="t" r="r" b="b"/>
            <a:pathLst>
              <a:path w="4985001" h="3753291">
                <a:moveTo>
                  <a:pt x="0" y="0"/>
                </a:moveTo>
                <a:lnTo>
                  <a:pt x="4985002" y="0"/>
                </a:lnTo>
                <a:lnTo>
                  <a:pt x="4985002" y="3753291"/>
                </a:lnTo>
                <a:lnTo>
                  <a:pt x="0" y="3753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5970477" y="3342312"/>
            <a:ext cx="4825547" cy="3633235"/>
          </a:xfrm>
          <a:custGeom>
            <a:avLst/>
            <a:gdLst/>
            <a:ahLst/>
            <a:cxnLst/>
            <a:rect l="l" t="t" r="r" b="b"/>
            <a:pathLst>
              <a:path w="4825547" h="3633235">
                <a:moveTo>
                  <a:pt x="0" y="0"/>
                </a:moveTo>
                <a:lnTo>
                  <a:pt x="4825548" y="0"/>
                </a:lnTo>
                <a:lnTo>
                  <a:pt x="4825548" y="3633235"/>
                </a:lnTo>
                <a:lnTo>
                  <a:pt x="0" y="36332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1375328" y="5233188"/>
            <a:ext cx="4628291" cy="3484717"/>
          </a:xfrm>
          <a:custGeom>
            <a:avLst/>
            <a:gdLst/>
            <a:ahLst/>
            <a:cxnLst/>
            <a:rect l="l" t="t" r="r" b="b"/>
            <a:pathLst>
              <a:path w="4628291" h="3484717">
                <a:moveTo>
                  <a:pt x="0" y="0"/>
                </a:moveTo>
                <a:lnTo>
                  <a:pt x="4628291" y="0"/>
                </a:lnTo>
                <a:lnTo>
                  <a:pt x="4628291" y="3484718"/>
                </a:lnTo>
                <a:lnTo>
                  <a:pt x="0" y="34847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0" y="540272"/>
            <a:ext cx="18288000" cy="114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4"/>
              </a:lnSpc>
            </a:pPr>
            <a:r>
              <a:rPr lang="en-US" sz="9200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Temps forts ados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75328" y="1840245"/>
            <a:ext cx="4218397" cy="727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5799">
                <a:solidFill>
                  <a:srgbClr val="246087"/>
                </a:solidFill>
                <a:latin typeface="Ahkio"/>
                <a:ea typeface="Ahkio"/>
                <a:cs typeface="Ahkio"/>
                <a:sym typeface="Ahkio"/>
              </a:rPr>
              <a:t>Animations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71452" y="8852909"/>
            <a:ext cx="16826148" cy="8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Veillée, grand jeux, défis</a:t>
            </a:r>
          </a:p>
          <a:p>
            <a:pPr marL="545368" lvl="1" indent="-272684" algn="l">
              <a:lnSpc>
                <a:spcPts val="3536"/>
              </a:lnSpc>
              <a:buFont typeface="Arial"/>
              <a:buChar char="•"/>
            </a:pPr>
            <a:r>
              <a:rPr lang="en-US" sz="2526">
                <a:solidFill>
                  <a:srgbClr val="246087"/>
                </a:solidFill>
                <a:latin typeface="Open Sans"/>
                <a:ea typeface="Open Sans"/>
                <a:cs typeface="Open Sans"/>
                <a:sym typeface="Open Sans"/>
              </a:rPr>
              <a:t>Programme fait en partie avec les jeunes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572</Words>
  <Application>Microsoft Office PowerPoint</Application>
  <PresentationFormat>Personnalisé</PresentationFormat>
  <Paragraphs>91</Paragraphs>
  <Slides>12</Slides>
  <Notes>1</Notes>
  <HiddenSlides>1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Calibri</vt:lpstr>
      <vt:lpstr>Aptos</vt:lpstr>
      <vt:lpstr>Libre Baskerville Bold</vt:lpstr>
      <vt:lpstr>Ahkio</vt:lpstr>
      <vt:lpstr>Arial</vt:lpstr>
      <vt:lpstr>Open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été 2025 Enfance-Jeunesse</dc:title>
  <dc:creator>Amis des Bauges</dc:creator>
  <cp:lastModifiedBy>Gilles Baillard</cp:lastModifiedBy>
  <cp:revision>10</cp:revision>
  <dcterms:created xsi:type="dcterms:W3CDTF">2006-08-16T00:00:00Z</dcterms:created>
  <dcterms:modified xsi:type="dcterms:W3CDTF">2025-10-16T12:06:29Z</dcterms:modified>
  <dc:identifier>DAGz3i7QcF8</dc:identifier>
</cp:coreProperties>
</file>